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56"/>
  </p:notesMasterIdLst>
  <p:sldIdLst>
    <p:sldId id="290" r:id="rId3"/>
    <p:sldId id="340" r:id="rId4"/>
    <p:sldId id="256" r:id="rId5"/>
    <p:sldId id="341" r:id="rId6"/>
    <p:sldId id="350" r:id="rId7"/>
    <p:sldId id="291" r:id="rId8"/>
    <p:sldId id="265" r:id="rId9"/>
    <p:sldId id="293" r:id="rId10"/>
    <p:sldId id="267" r:id="rId11"/>
    <p:sldId id="266" r:id="rId12"/>
    <p:sldId id="295" r:id="rId13"/>
    <p:sldId id="351" r:id="rId14"/>
    <p:sldId id="310" r:id="rId15"/>
    <p:sldId id="304" r:id="rId16"/>
    <p:sldId id="305" r:id="rId17"/>
    <p:sldId id="296" r:id="rId18"/>
    <p:sldId id="347" r:id="rId19"/>
    <p:sldId id="300" r:id="rId20"/>
    <p:sldId id="302" r:id="rId21"/>
    <p:sldId id="299" r:id="rId22"/>
    <p:sldId id="363" r:id="rId23"/>
    <p:sldId id="364" r:id="rId24"/>
    <p:sldId id="368" r:id="rId25"/>
    <p:sldId id="367" r:id="rId26"/>
    <p:sldId id="369" r:id="rId27"/>
    <p:sldId id="370" r:id="rId28"/>
    <p:sldId id="259" r:id="rId29"/>
    <p:sldId id="274" r:id="rId30"/>
    <p:sldId id="353" r:id="rId31"/>
    <p:sldId id="313" r:id="rId32"/>
    <p:sldId id="354" r:id="rId33"/>
    <p:sldId id="314" r:id="rId34"/>
    <p:sldId id="359" r:id="rId35"/>
    <p:sldId id="342" r:id="rId36"/>
    <p:sldId id="318" r:id="rId37"/>
    <p:sldId id="319" r:id="rId38"/>
    <p:sldId id="320" r:id="rId39"/>
    <p:sldId id="321" r:id="rId40"/>
    <p:sldId id="355" r:id="rId41"/>
    <p:sldId id="356" r:id="rId42"/>
    <p:sldId id="357" r:id="rId43"/>
    <p:sldId id="358" r:id="rId44"/>
    <p:sldId id="326" r:id="rId45"/>
    <p:sldId id="371" r:id="rId46"/>
    <p:sldId id="328" r:id="rId47"/>
    <p:sldId id="329" r:id="rId48"/>
    <p:sldId id="330" r:id="rId49"/>
    <p:sldId id="345" r:id="rId50"/>
    <p:sldId id="346" r:id="rId51"/>
    <p:sldId id="332" r:id="rId52"/>
    <p:sldId id="372" r:id="rId53"/>
    <p:sldId id="334" r:id="rId54"/>
    <p:sldId id="336" r:id="rId5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4" autoAdjust="0"/>
    <p:restoredTop sz="78961" autoAdjust="0"/>
  </p:normalViewPr>
  <p:slideViewPr>
    <p:cSldViewPr snapToGrid="0" snapToObjects="1">
      <p:cViewPr varScale="1">
        <p:scale>
          <a:sx n="100" d="100"/>
          <a:sy n="100" d="100"/>
        </p:scale>
        <p:origin x="605" y="67"/>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AC33F-84A4-471E-9379-C55F01AB2FE2}" type="doc">
      <dgm:prSet loTypeId="urn:microsoft.com/office/officeart/2005/8/layout/hProcess9" loCatId="process" qsTypeId="urn:microsoft.com/office/officeart/2005/8/quickstyle/simple1" qsCatId="simple" csTypeId="urn:microsoft.com/office/officeart/2005/8/colors/accent1_2" csCatId="accent1" phldr="1"/>
      <dgm:spPr/>
    </dgm:pt>
    <dgm:pt modelId="{3682C4AE-671A-46D9-A8F8-1A2A331F35DA}">
      <dgm:prSet phldrT="[Text]" custT="1"/>
      <dgm:spPr/>
      <dgm:t>
        <a:bodyPr/>
        <a:lstStyle/>
        <a:p>
          <a:r>
            <a:rPr lang="en-US" sz="1600" dirty="0" smtClean="0"/>
            <a:t>College</a:t>
          </a:r>
        </a:p>
        <a:p>
          <a:r>
            <a:rPr lang="en-US" sz="1600" dirty="0" smtClean="0"/>
            <a:t>Self-Reflection</a:t>
          </a:r>
        </a:p>
        <a:p>
          <a:r>
            <a:rPr lang="en-US" sz="1600" dirty="0" smtClean="0"/>
            <a:t>ISER</a:t>
          </a:r>
          <a:endParaRPr lang="en-US" sz="1600" dirty="0"/>
        </a:p>
      </dgm:t>
    </dgm:pt>
    <dgm:pt modelId="{28A0572C-E0F6-43D0-A9B5-829D44F7DFA6}" type="parTrans" cxnId="{95962D83-6198-4C5C-A7DC-39B88B923CC4}">
      <dgm:prSet/>
      <dgm:spPr/>
      <dgm:t>
        <a:bodyPr/>
        <a:lstStyle/>
        <a:p>
          <a:endParaRPr lang="en-US"/>
        </a:p>
      </dgm:t>
    </dgm:pt>
    <dgm:pt modelId="{A18CF10F-271E-4838-A516-AE37F470A504}" type="sibTrans" cxnId="{95962D83-6198-4C5C-A7DC-39B88B923CC4}">
      <dgm:prSet/>
      <dgm:spPr/>
      <dgm:t>
        <a:bodyPr/>
        <a:lstStyle/>
        <a:p>
          <a:endParaRPr lang="en-US"/>
        </a:p>
      </dgm:t>
    </dgm:pt>
    <dgm:pt modelId="{E014DD7B-02E5-46FF-9AC7-D9CC8074C1AD}">
      <dgm:prSet custT="1"/>
      <dgm:spPr/>
      <dgm:t>
        <a:bodyPr/>
        <a:lstStyle/>
        <a:p>
          <a:r>
            <a:rPr lang="en-US" sz="1500" u="sng" dirty="0" smtClean="0"/>
            <a:t>Team ISER Review</a:t>
          </a:r>
        </a:p>
        <a:p>
          <a:r>
            <a:rPr lang="en-US" sz="1400" dirty="0" smtClean="0"/>
            <a:t>Standards Validation</a:t>
          </a:r>
        </a:p>
        <a:p>
          <a:r>
            <a:rPr lang="en-US" sz="1400" dirty="0" smtClean="0"/>
            <a:t>Core Inquires</a:t>
          </a:r>
        </a:p>
        <a:p>
          <a:r>
            <a:rPr lang="en-US" sz="1400" dirty="0" smtClean="0"/>
            <a:t>Off-Campus Site</a:t>
          </a:r>
        </a:p>
      </dgm:t>
    </dgm:pt>
    <dgm:pt modelId="{122CC6D4-2CE4-458A-85DA-2C83DB6D64D8}" type="parTrans" cxnId="{EE0CE501-A131-4DF6-B36C-2A85E67DD544}">
      <dgm:prSet/>
      <dgm:spPr/>
      <dgm:t>
        <a:bodyPr/>
        <a:lstStyle/>
        <a:p>
          <a:endParaRPr lang="en-US"/>
        </a:p>
      </dgm:t>
    </dgm:pt>
    <dgm:pt modelId="{E51694DB-CB94-4C90-88B1-5141F3E38FD7}" type="sibTrans" cxnId="{EE0CE501-A131-4DF6-B36C-2A85E67DD544}">
      <dgm:prSet/>
      <dgm:spPr/>
      <dgm:t>
        <a:bodyPr/>
        <a:lstStyle/>
        <a:p>
          <a:endParaRPr lang="en-US"/>
        </a:p>
      </dgm:t>
    </dgm:pt>
    <dgm:pt modelId="{B0F2D771-D28B-4834-BE90-D2C6DDC2F112}" type="pres">
      <dgm:prSet presAssocID="{430AC33F-84A4-471E-9379-C55F01AB2FE2}" presName="CompostProcess" presStyleCnt="0">
        <dgm:presLayoutVars>
          <dgm:dir/>
          <dgm:resizeHandles val="exact"/>
        </dgm:presLayoutVars>
      </dgm:prSet>
      <dgm:spPr/>
    </dgm:pt>
    <dgm:pt modelId="{A3D11B13-CF98-470F-9F0D-06CB7FF4D3E3}" type="pres">
      <dgm:prSet presAssocID="{430AC33F-84A4-471E-9379-C55F01AB2FE2}" presName="arrow" presStyleLbl="bgShp" presStyleIdx="0" presStyleCnt="1" custLinFactNeighborX="0" custLinFactNeighborY="4927"/>
      <dgm:spPr/>
    </dgm:pt>
    <dgm:pt modelId="{66C78630-E5A7-4697-BE4A-E9224D220A03}" type="pres">
      <dgm:prSet presAssocID="{430AC33F-84A4-471E-9379-C55F01AB2FE2}" presName="linearProcess" presStyleCnt="0"/>
      <dgm:spPr/>
    </dgm:pt>
    <dgm:pt modelId="{08DAB70D-B901-40AA-B934-C997A60499F1}" type="pres">
      <dgm:prSet presAssocID="{3682C4AE-671A-46D9-A8F8-1A2A331F35DA}" presName="textNode" presStyleLbl="node1" presStyleIdx="0" presStyleCnt="2" custScaleX="62103" custLinFactX="-79725" custLinFactNeighborX="-100000">
        <dgm:presLayoutVars>
          <dgm:bulletEnabled val="1"/>
        </dgm:presLayoutVars>
      </dgm:prSet>
      <dgm:spPr/>
      <dgm:t>
        <a:bodyPr/>
        <a:lstStyle/>
        <a:p>
          <a:endParaRPr lang="en-US"/>
        </a:p>
      </dgm:t>
    </dgm:pt>
    <dgm:pt modelId="{C47FB422-C8BA-4FCA-A9A5-FACABA513DBF}" type="pres">
      <dgm:prSet presAssocID="{A18CF10F-271E-4838-A516-AE37F470A504}" presName="sibTrans" presStyleCnt="0"/>
      <dgm:spPr/>
    </dgm:pt>
    <dgm:pt modelId="{46C1D606-4904-48EE-8F73-09B704E43248}" type="pres">
      <dgm:prSet presAssocID="{E014DD7B-02E5-46FF-9AC7-D9CC8074C1AD}" presName="textNode" presStyleLbl="node1" presStyleIdx="1" presStyleCnt="2" custScaleX="62371" custLinFactX="-90098" custLinFactNeighborX="-100000">
        <dgm:presLayoutVars>
          <dgm:bulletEnabled val="1"/>
        </dgm:presLayoutVars>
      </dgm:prSet>
      <dgm:spPr/>
      <dgm:t>
        <a:bodyPr/>
        <a:lstStyle/>
        <a:p>
          <a:endParaRPr lang="en-US"/>
        </a:p>
      </dgm:t>
    </dgm:pt>
  </dgm:ptLst>
  <dgm:cxnLst>
    <dgm:cxn modelId="{140A8B87-01D4-458A-BF56-DAD8E7DB1B32}" type="presOf" srcId="{E014DD7B-02E5-46FF-9AC7-D9CC8074C1AD}" destId="{46C1D606-4904-48EE-8F73-09B704E43248}" srcOrd="0" destOrd="0" presId="urn:microsoft.com/office/officeart/2005/8/layout/hProcess9"/>
    <dgm:cxn modelId="{EE0CE501-A131-4DF6-B36C-2A85E67DD544}" srcId="{430AC33F-84A4-471E-9379-C55F01AB2FE2}" destId="{E014DD7B-02E5-46FF-9AC7-D9CC8074C1AD}" srcOrd="1" destOrd="0" parTransId="{122CC6D4-2CE4-458A-85DA-2C83DB6D64D8}" sibTransId="{E51694DB-CB94-4C90-88B1-5141F3E38FD7}"/>
    <dgm:cxn modelId="{ADA8A073-0528-42DE-AF99-B98E80DE9D98}" type="presOf" srcId="{430AC33F-84A4-471E-9379-C55F01AB2FE2}" destId="{B0F2D771-D28B-4834-BE90-D2C6DDC2F112}" srcOrd="0" destOrd="0" presId="urn:microsoft.com/office/officeart/2005/8/layout/hProcess9"/>
    <dgm:cxn modelId="{95962D83-6198-4C5C-A7DC-39B88B923CC4}" srcId="{430AC33F-84A4-471E-9379-C55F01AB2FE2}" destId="{3682C4AE-671A-46D9-A8F8-1A2A331F35DA}" srcOrd="0" destOrd="0" parTransId="{28A0572C-E0F6-43D0-A9B5-829D44F7DFA6}" sibTransId="{A18CF10F-271E-4838-A516-AE37F470A504}"/>
    <dgm:cxn modelId="{0DE6816D-3793-419A-A51B-72E30B0E7507}" type="presOf" srcId="{3682C4AE-671A-46D9-A8F8-1A2A331F35DA}" destId="{08DAB70D-B901-40AA-B934-C997A60499F1}" srcOrd="0" destOrd="0" presId="urn:microsoft.com/office/officeart/2005/8/layout/hProcess9"/>
    <dgm:cxn modelId="{EC6599BA-36C2-4235-A699-2138853F4819}" type="presParOf" srcId="{B0F2D771-D28B-4834-BE90-D2C6DDC2F112}" destId="{A3D11B13-CF98-470F-9F0D-06CB7FF4D3E3}" srcOrd="0" destOrd="0" presId="urn:microsoft.com/office/officeart/2005/8/layout/hProcess9"/>
    <dgm:cxn modelId="{6CDC2F30-83AC-4528-8F88-E6D761E93EA4}" type="presParOf" srcId="{B0F2D771-D28B-4834-BE90-D2C6DDC2F112}" destId="{66C78630-E5A7-4697-BE4A-E9224D220A03}" srcOrd="1" destOrd="0" presId="urn:microsoft.com/office/officeart/2005/8/layout/hProcess9"/>
    <dgm:cxn modelId="{CEF5F556-54A3-4D2D-81C9-3A1BA95F187E}" type="presParOf" srcId="{66C78630-E5A7-4697-BE4A-E9224D220A03}" destId="{08DAB70D-B901-40AA-B934-C997A60499F1}" srcOrd="0" destOrd="0" presId="urn:microsoft.com/office/officeart/2005/8/layout/hProcess9"/>
    <dgm:cxn modelId="{64CBF2C0-E5CC-4E7B-8429-F8EF9C32D829}" type="presParOf" srcId="{66C78630-E5A7-4697-BE4A-E9224D220A03}" destId="{C47FB422-C8BA-4FCA-A9A5-FACABA513DBF}" srcOrd="1" destOrd="0" presId="urn:microsoft.com/office/officeart/2005/8/layout/hProcess9"/>
    <dgm:cxn modelId="{A6FB6D2C-53CA-4339-9839-0CAE146257CC}" type="presParOf" srcId="{66C78630-E5A7-4697-BE4A-E9224D220A03}" destId="{46C1D606-4904-48EE-8F73-09B704E4324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AC33F-84A4-471E-9379-C55F01AB2FE2}" type="doc">
      <dgm:prSet loTypeId="urn:microsoft.com/office/officeart/2005/8/layout/hProcess9" loCatId="process" qsTypeId="urn:microsoft.com/office/officeart/2005/8/quickstyle/simple1" qsCatId="simple" csTypeId="urn:microsoft.com/office/officeart/2005/8/colors/accent1_2" csCatId="accent1" phldr="1"/>
      <dgm:spPr/>
    </dgm:pt>
    <dgm:pt modelId="{3682C4AE-671A-46D9-A8F8-1A2A331F35DA}">
      <dgm:prSet phldrT="[Text]" custT="1"/>
      <dgm:spPr/>
      <dgm:t>
        <a:bodyPr/>
        <a:lstStyle/>
        <a:p>
          <a:r>
            <a:rPr lang="en-US" sz="1600" dirty="0" smtClean="0"/>
            <a:t>College</a:t>
          </a:r>
        </a:p>
        <a:p>
          <a:r>
            <a:rPr lang="en-US" sz="1600" dirty="0" smtClean="0"/>
            <a:t>Self-Reflection</a:t>
          </a:r>
        </a:p>
        <a:p>
          <a:r>
            <a:rPr lang="en-US" sz="1600" dirty="0" smtClean="0"/>
            <a:t>ISER</a:t>
          </a:r>
          <a:endParaRPr lang="en-US" sz="1600" dirty="0"/>
        </a:p>
      </dgm:t>
    </dgm:pt>
    <dgm:pt modelId="{28A0572C-E0F6-43D0-A9B5-829D44F7DFA6}" type="parTrans" cxnId="{95962D83-6198-4C5C-A7DC-39B88B923CC4}">
      <dgm:prSet/>
      <dgm:spPr/>
      <dgm:t>
        <a:bodyPr/>
        <a:lstStyle/>
        <a:p>
          <a:endParaRPr lang="en-US"/>
        </a:p>
      </dgm:t>
    </dgm:pt>
    <dgm:pt modelId="{A18CF10F-271E-4838-A516-AE37F470A504}" type="sibTrans" cxnId="{95962D83-6198-4C5C-A7DC-39B88B923CC4}">
      <dgm:prSet/>
      <dgm:spPr/>
      <dgm:t>
        <a:bodyPr/>
        <a:lstStyle/>
        <a:p>
          <a:endParaRPr lang="en-US"/>
        </a:p>
      </dgm:t>
    </dgm:pt>
    <dgm:pt modelId="{E014DD7B-02E5-46FF-9AC7-D9CC8074C1AD}">
      <dgm:prSet custT="1"/>
      <dgm:spPr/>
      <dgm:t>
        <a:bodyPr/>
        <a:lstStyle/>
        <a:p>
          <a:r>
            <a:rPr lang="en-US" sz="1500" u="sng" dirty="0" smtClean="0"/>
            <a:t>Team ISER Review</a:t>
          </a:r>
        </a:p>
        <a:p>
          <a:r>
            <a:rPr lang="en-US" sz="1350" dirty="0" smtClean="0"/>
            <a:t>Standards Validation</a:t>
          </a:r>
        </a:p>
        <a:p>
          <a:r>
            <a:rPr lang="en-US" sz="1350" dirty="0" smtClean="0"/>
            <a:t>Core Inquires</a:t>
          </a:r>
        </a:p>
        <a:p>
          <a:r>
            <a:rPr lang="en-US" sz="1350" dirty="0" smtClean="0"/>
            <a:t>Off-Campus Site</a:t>
          </a:r>
        </a:p>
      </dgm:t>
    </dgm:pt>
    <dgm:pt modelId="{122CC6D4-2CE4-458A-85DA-2C83DB6D64D8}" type="parTrans" cxnId="{EE0CE501-A131-4DF6-B36C-2A85E67DD544}">
      <dgm:prSet/>
      <dgm:spPr/>
      <dgm:t>
        <a:bodyPr/>
        <a:lstStyle/>
        <a:p>
          <a:endParaRPr lang="en-US"/>
        </a:p>
      </dgm:t>
    </dgm:pt>
    <dgm:pt modelId="{E51694DB-CB94-4C90-88B1-5141F3E38FD7}" type="sibTrans" cxnId="{EE0CE501-A131-4DF6-B36C-2A85E67DD544}">
      <dgm:prSet/>
      <dgm:spPr/>
      <dgm:t>
        <a:bodyPr/>
        <a:lstStyle/>
        <a:p>
          <a:endParaRPr lang="en-US"/>
        </a:p>
      </dgm:t>
    </dgm:pt>
    <dgm:pt modelId="{B0F2D771-D28B-4834-BE90-D2C6DDC2F112}" type="pres">
      <dgm:prSet presAssocID="{430AC33F-84A4-471E-9379-C55F01AB2FE2}" presName="CompostProcess" presStyleCnt="0">
        <dgm:presLayoutVars>
          <dgm:dir/>
          <dgm:resizeHandles val="exact"/>
        </dgm:presLayoutVars>
      </dgm:prSet>
      <dgm:spPr/>
    </dgm:pt>
    <dgm:pt modelId="{A3D11B13-CF98-470F-9F0D-06CB7FF4D3E3}" type="pres">
      <dgm:prSet presAssocID="{430AC33F-84A4-471E-9379-C55F01AB2FE2}" presName="arrow" presStyleLbl="bgShp" presStyleIdx="0" presStyleCnt="1" custLinFactNeighborX="0" custLinFactNeighborY="4927"/>
      <dgm:spPr/>
    </dgm:pt>
    <dgm:pt modelId="{66C78630-E5A7-4697-BE4A-E9224D220A03}" type="pres">
      <dgm:prSet presAssocID="{430AC33F-84A4-471E-9379-C55F01AB2FE2}" presName="linearProcess" presStyleCnt="0"/>
      <dgm:spPr/>
    </dgm:pt>
    <dgm:pt modelId="{08DAB70D-B901-40AA-B934-C997A60499F1}" type="pres">
      <dgm:prSet presAssocID="{3682C4AE-671A-46D9-A8F8-1A2A331F35DA}" presName="textNode" presStyleLbl="node1" presStyleIdx="0" presStyleCnt="2" custScaleX="62103" custLinFactX="-79725" custLinFactNeighborX="-100000">
        <dgm:presLayoutVars>
          <dgm:bulletEnabled val="1"/>
        </dgm:presLayoutVars>
      </dgm:prSet>
      <dgm:spPr/>
      <dgm:t>
        <a:bodyPr/>
        <a:lstStyle/>
        <a:p>
          <a:endParaRPr lang="en-US"/>
        </a:p>
      </dgm:t>
    </dgm:pt>
    <dgm:pt modelId="{C47FB422-C8BA-4FCA-A9A5-FACABA513DBF}" type="pres">
      <dgm:prSet presAssocID="{A18CF10F-271E-4838-A516-AE37F470A504}" presName="sibTrans" presStyleCnt="0"/>
      <dgm:spPr/>
    </dgm:pt>
    <dgm:pt modelId="{46C1D606-4904-48EE-8F73-09B704E43248}" type="pres">
      <dgm:prSet presAssocID="{E014DD7B-02E5-46FF-9AC7-D9CC8074C1AD}" presName="textNode" presStyleLbl="node1" presStyleIdx="1" presStyleCnt="2" custScaleX="62371" custLinFactX="-90098" custLinFactNeighborX="-100000">
        <dgm:presLayoutVars>
          <dgm:bulletEnabled val="1"/>
        </dgm:presLayoutVars>
      </dgm:prSet>
      <dgm:spPr/>
      <dgm:t>
        <a:bodyPr/>
        <a:lstStyle/>
        <a:p>
          <a:endParaRPr lang="en-US"/>
        </a:p>
      </dgm:t>
    </dgm:pt>
  </dgm:ptLst>
  <dgm:cxnLst>
    <dgm:cxn modelId="{140A8B87-01D4-458A-BF56-DAD8E7DB1B32}" type="presOf" srcId="{E014DD7B-02E5-46FF-9AC7-D9CC8074C1AD}" destId="{46C1D606-4904-48EE-8F73-09B704E43248}" srcOrd="0" destOrd="0" presId="urn:microsoft.com/office/officeart/2005/8/layout/hProcess9"/>
    <dgm:cxn modelId="{EE0CE501-A131-4DF6-B36C-2A85E67DD544}" srcId="{430AC33F-84A4-471E-9379-C55F01AB2FE2}" destId="{E014DD7B-02E5-46FF-9AC7-D9CC8074C1AD}" srcOrd="1" destOrd="0" parTransId="{122CC6D4-2CE4-458A-85DA-2C83DB6D64D8}" sibTransId="{E51694DB-CB94-4C90-88B1-5141F3E38FD7}"/>
    <dgm:cxn modelId="{ADA8A073-0528-42DE-AF99-B98E80DE9D98}" type="presOf" srcId="{430AC33F-84A4-471E-9379-C55F01AB2FE2}" destId="{B0F2D771-D28B-4834-BE90-D2C6DDC2F112}" srcOrd="0" destOrd="0" presId="urn:microsoft.com/office/officeart/2005/8/layout/hProcess9"/>
    <dgm:cxn modelId="{95962D83-6198-4C5C-A7DC-39B88B923CC4}" srcId="{430AC33F-84A4-471E-9379-C55F01AB2FE2}" destId="{3682C4AE-671A-46D9-A8F8-1A2A331F35DA}" srcOrd="0" destOrd="0" parTransId="{28A0572C-E0F6-43D0-A9B5-829D44F7DFA6}" sibTransId="{A18CF10F-271E-4838-A516-AE37F470A504}"/>
    <dgm:cxn modelId="{0DE6816D-3793-419A-A51B-72E30B0E7507}" type="presOf" srcId="{3682C4AE-671A-46D9-A8F8-1A2A331F35DA}" destId="{08DAB70D-B901-40AA-B934-C997A60499F1}" srcOrd="0" destOrd="0" presId="urn:microsoft.com/office/officeart/2005/8/layout/hProcess9"/>
    <dgm:cxn modelId="{EC6599BA-36C2-4235-A699-2138853F4819}" type="presParOf" srcId="{B0F2D771-D28B-4834-BE90-D2C6DDC2F112}" destId="{A3D11B13-CF98-470F-9F0D-06CB7FF4D3E3}" srcOrd="0" destOrd="0" presId="urn:microsoft.com/office/officeart/2005/8/layout/hProcess9"/>
    <dgm:cxn modelId="{6CDC2F30-83AC-4528-8F88-E6D761E93EA4}" type="presParOf" srcId="{B0F2D771-D28B-4834-BE90-D2C6DDC2F112}" destId="{66C78630-E5A7-4697-BE4A-E9224D220A03}" srcOrd="1" destOrd="0" presId="urn:microsoft.com/office/officeart/2005/8/layout/hProcess9"/>
    <dgm:cxn modelId="{CEF5F556-54A3-4D2D-81C9-3A1BA95F187E}" type="presParOf" srcId="{66C78630-E5A7-4697-BE4A-E9224D220A03}" destId="{08DAB70D-B901-40AA-B934-C997A60499F1}" srcOrd="0" destOrd="0" presId="urn:microsoft.com/office/officeart/2005/8/layout/hProcess9"/>
    <dgm:cxn modelId="{64CBF2C0-E5CC-4E7B-8429-F8EF9C32D829}" type="presParOf" srcId="{66C78630-E5A7-4697-BE4A-E9224D220A03}" destId="{C47FB422-C8BA-4FCA-A9A5-FACABA513DBF}" srcOrd="1" destOrd="0" presId="urn:microsoft.com/office/officeart/2005/8/layout/hProcess9"/>
    <dgm:cxn modelId="{A6FB6D2C-53CA-4339-9839-0CAE146257CC}" type="presParOf" srcId="{66C78630-E5A7-4697-BE4A-E9224D220A03}" destId="{46C1D606-4904-48EE-8F73-09B704E4324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1B13-CF98-470F-9F0D-06CB7FF4D3E3}">
      <dsp:nvSpPr>
        <dsp:cNvPr id="0" name=""/>
        <dsp:cNvSpPr/>
      </dsp:nvSpPr>
      <dsp:spPr>
        <a:xfrm>
          <a:off x="878463" y="0"/>
          <a:ext cx="9955920" cy="41254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AB70D-B901-40AA-B934-C997A60499F1}">
      <dsp:nvSpPr>
        <dsp:cNvPr id="0" name=""/>
        <dsp:cNvSpPr/>
      </dsp:nvSpPr>
      <dsp:spPr>
        <a:xfrm>
          <a:off x="0" y="1237637"/>
          <a:ext cx="2182208" cy="1650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College</a:t>
          </a:r>
        </a:p>
        <a:p>
          <a:pPr lvl="0" algn="ctr" defTabSz="711200">
            <a:lnSpc>
              <a:spcPct val="90000"/>
            </a:lnSpc>
            <a:spcBef>
              <a:spcPct val="0"/>
            </a:spcBef>
            <a:spcAft>
              <a:spcPct val="35000"/>
            </a:spcAft>
          </a:pPr>
          <a:r>
            <a:rPr lang="en-US" sz="1600" kern="1200" dirty="0" smtClean="0"/>
            <a:t>Self-Reflection</a:t>
          </a:r>
        </a:p>
        <a:p>
          <a:pPr lvl="0" algn="ctr" defTabSz="711200">
            <a:lnSpc>
              <a:spcPct val="90000"/>
            </a:lnSpc>
            <a:spcBef>
              <a:spcPct val="0"/>
            </a:spcBef>
            <a:spcAft>
              <a:spcPct val="35000"/>
            </a:spcAft>
          </a:pPr>
          <a:r>
            <a:rPr lang="en-US" sz="1600" kern="1200" dirty="0" smtClean="0"/>
            <a:t>ISER</a:t>
          </a:r>
          <a:endParaRPr lang="en-US" sz="1600" kern="1200" dirty="0"/>
        </a:p>
      </dsp:txBody>
      <dsp:txXfrm>
        <a:off x="80555" y="1318192"/>
        <a:ext cx="2021098" cy="1489073"/>
      </dsp:txXfrm>
    </dsp:sp>
    <dsp:sp modelId="{46C1D606-4904-48EE-8F73-09B704E43248}">
      <dsp:nvSpPr>
        <dsp:cNvPr id="0" name=""/>
        <dsp:cNvSpPr/>
      </dsp:nvSpPr>
      <dsp:spPr>
        <a:xfrm>
          <a:off x="2392981" y="1237637"/>
          <a:ext cx="2191626" cy="1650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t>Team ISER Review</a:t>
          </a:r>
        </a:p>
        <a:p>
          <a:pPr lvl="0" algn="ctr" defTabSz="666750">
            <a:lnSpc>
              <a:spcPct val="90000"/>
            </a:lnSpc>
            <a:spcBef>
              <a:spcPct val="0"/>
            </a:spcBef>
            <a:spcAft>
              <a:spcPct val="35000"/>
            </a:spcAft>
          </a:pPr>
          <a:r>
            <a:rPr lang="en-US" sz="1400" kern="1200" dirty="0" smtClean="0"/>
            <a:t>Standards Validation</a:t>
          </a:r>
        </a:p>
        <a:p>
          <a:pPr lvl="0" algn="ctr" defTabSz="666750">
            <a:lnSpc>
              <a:spcPct val="90000"/>
            </a:lnSpc>
            <a:spcBef>
              <a:spcPct val="0"/>
            </a:spcBef>
            <a:spcAft>
              <a:spcPct val="35000"/>
            </a:spcAft>
          </a:pPr>
          <a:r>
            <a:rPr lang="en-US" sz="1400" kern="1200" dirty="0" smtClean="0"/>
            <a:t>Core Inquires</a:t>
          </a:r>
        </a:p>
        <a:p>
          <a:pPr lvl="0" algn="ctr" defTabSz="666750">
            <a:lnSpc>
              <a:spcPct val="90000"/>
            </a:lnSpc>
            <a:spcBef>
              <a:spcPct val="0"/>
            </a:spcBef>
            <a:spcAft>
              <a:spcPct val="35000"/>
            </a:spcAft>
          </a:pPr>
          <a:r>
            <a:rPr lang="en-US" sz="1400" kern="1200" dirty="0" smtClean="0"/>
            <a:t>Off-Campus Site</a:t>
          </a:r>
        </a:p>
      </dsp:txBody>
      <dsp:txXfrm>
        <a:off x="2473536" y="1318192"/>
        <a:ext cx="2030516" cy="14890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11B13-CF98-470F-9F0D-06CB7FF4D3E3}">
      <dsp:nvSpPr>
        <dsp:cNvPr id="0" name=""/>
        <dsp:cNvSpPr/>
      </dsp:nvSpPr>
      <dsp:spPr>
        <a:xfrm>
          <a:off x="878463" y="0"/>
          <a:ext cx="9955920" cy="412545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AB70D-B901-40AA-B934-C997A60499F1}">
      <dsp:nvSpPr>
        <dsp:cNvPr id="0" name=""/>
        <dsp:cNvSpPr/>
      </dsp:nvSpPr>
      <dsp:spPr>
        <a:xfrm>
          <a:off x="0" y="1237637"/>
          <a:ext cx="2182208" cy="1650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College</a:t>
          </a:r>
        </a:p>
        <a:p>
          <a:pPr lvl="0" algn="ctr" defTabSz="711200">
            <a:lnSpc>
              <a:spcPct val="90000"/>
            </a:lnSpc>
            <a:spcBef>
              <a:spcPct val="0"/>
            </a:spcBef>
            <a:spcAft>
              <a:spcPct val="35000"/>
            </a:spcAft>
          </a:pPr>
          <a:r>
            <a:rPr lang="en-US" sz="1600" kern="1200" dirty="0" smtClean="0"/>
            <a:t>Self-Reflection</a:t>
          </a:r>
        </a:p>
        <a:p>
          <a:pPr lvl="0" algn="ctr" defTabSz="711200">
            <a:lnSpc>
              <a:spcPct val="90000"/>
            </a:lnSpc>
            <a:spcBef>
              <a:spcPct val="0"/>
            </a:spcBef>
            <a:spcAft>
              <a:spcPct val="35000"/>
            </a:spcAft>
          </a:pPr>
          <a:r>
            <a:rPr lang="en-US" sz="1600" kern="1200" dirty="0" smtClean="0"/>
            <a:t>ISER</a:t>
          </a:r>
          <a:endParaRPr lang="en-US" sz="1600" kern="1200" dirty="0"/>
        </a:p>
      </dsp:txBody>
      <dsp:txXfrm>
        <a:off x="80555" y="1318192"/>
        <a:ext cx="2021098" cy="1489073"/>
      </dsp:txXfrm>
    </dsp:sp>
    <dsp:sp modelId="{46C1D606-4904-48EE-8F73-09B704E43248}">
      <dsp:nvSpPr>
        <dsp:cNvPr id="0" name=""/>
        <dsp:cNvSpPr/>
      </dsp:nvSpPr>
      <dsp:spPr>
        <a:xfrm>
          <a:off x="2392981" y="1237637"/>
          <a:ext cx="2191626" cy="1650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u="sng" kern="1200" dirty="0" smtClean="0"/>
            <a:t>Team ISER Review</a:t>
          </a:r>
        </a:p>
        <a:p>
          <a:pPr lvl="0" algn="ctr" defTabSz="666750">
            <a:lnSpc>
              <a:spcPct val="90000"/>
            </a:lnSpc>
            <a:spcBef>
              <a:spcPct val="0"/>
            </a:spcBef>
            <a:spcAft>
              <a:spcPct val="35000"/>
            </a:spcAft>
          </a:pPr>
          <a:r>
            <a:rPr lang="en-US" sz="1350" kern="1200" dirty="0" smtClean="0"/>
            <a:t>Standards Validation</a:t>
          </a:r>
        </a:p>
        <a:p>
          <a:pPr lvl="0" algn="ctr" defTabSz="666750">
            <a:lnSpc>
              <a:spcPct val="90000"/>
            </a:lnSpc>
            <a:spcBef>
              <a:spcPct val="0"/>
            </a:spcBef>
            <a:spcAft>
              <a:spcPct val="35000"/>
            </a:spcAft>
          </a:pPr>
          <a:r>
            <a:rPr lang="en-US" sz="1350" kern="1200" dirty="0" smtClean="0"/>
            <a:t>Core Inquires</a:t>
          </a:r>
        </a:p>
        <a:p>
          <a:pPr lvl="0" algn="ctr" defTabSz="666750">
            <a:lnSpc>
              <a:spcPct val="90000"/>
            </a:lnSpc>
            <a:spcBef>
              <a:spcPct val="0"/>
            </a:spcBef>
            <a:spcAft>
              <a:spcPct val="35000"/>
            </a:spcAft>
          </a:pPr>
          <a:r>
            <a:rPr lang="en-US" sz="1350" kern="1200" dirty="0" smtClean="0"/>
            <a:t>Off-Campus Site</a:t>
          </a:r>
        </a:p>
      </dsp:txBody>
      <dsp:txXfrm>
        <a:off x="2473536" y="1318192"/>
        <a:ext cx="2030516" cy="14890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87B83BB2-4ABA-4BA6-A079-82A2A4062632}" type="datetimeFigureOut">
              <a:rPr lang="en-US" smtClean="0"/>
              <a:t>9/26/2022</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27D243B2-E6EE-4F83-A8AC-3324DFFFC17F}" type="slidenum">
              <a:rPr lang="en-US" smtClean="0"/>
              <a:t>‹#›</a:t>
            </a:fld>
            <a:endParaRPr lang="en-US"/>
          </a:p>
        </p:txBody>
      </p:sp>
    </p:spTree>
    <p:extLst>
      <p:ext uri="{BB962C8B-B14F-4D97-AF65-F5344CB8AC3E}">
        <p14:creationId xmlns:p14="http://schemas.microsoft.com/office/powerpoint/2010/main" val="2668460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 starts</a:t>
            </a:r>
            <a:endParaRPr lang="en-US" dirty="0"/>
          </a:p>
        </p:txBody>
      </p:sp>
      <p:sp>
        <p:nvSpPr>
          <p:cNvPr id="4" name="Slide Number Placeholder 3"/>
          <p:cNvSpPr>
            <a:spLocks noGrp="1"/>
          </p:cNvSpPr>
          <p:nvPr>
            <p:ph type="sldNum" sz="quarter" idx="5"/>
          </p:nvPr>
        </p:nvSpPr>
        <p:spPr/>
        <p:txBody>
          <a:bodyPr/>
          <a:lstStyle/>
          <a:p>
            <a:fld id="{EE2EC43E-768F-814D-8D5B-1BBEC904B5A8}" type="slidenum">
              <a:rPr lang="en-US" smtClean="0"/>
              <a:t>1</a:t>
            </a:fld>
            <a:endParaRPr lang="en-US"/>
          </a:p>
        </p:txBody>
      </p:sp>
    </p:spTree>
    <p:extLst>
      <p:ext uri="{BB962C8B-B14F-4D97-AF65-F5344CB8AC3E}">
        <p14:creationId xmlns:p14="http://schemas.microsoft.com/office/powerpoint/2010/main" val="111271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000" dirty="0"/>
              <a:t>135 institutions in our region, 114 CA community colleges, private, non-profit/for profit, Islands, more than 2.1 million students, </a:t>
            </a:r>
          </a:p>
        </p:txBody>
      </p:sp>
      <p:sp>
        <p:nvSpPr>
          <p:cNvPr id="4" name="Slide Number Placeholder 3"/>
          <p:cNvSpPr>
            <a:spLocks noGrp="1"/>
          </p:cNvSpPr>
          <p:nvPr>
            <p:ph type="sldNum" sz="quarter" idx="10"/>
          </p:nvPr>
        </p:nvSpPr>
        <p:spPr/>
        <p:txBody>
          <a:bodyPr/>
          <a:lstStyle/>
          <a:p>
            <a:fld id="{6506E352-FC09-42A0-8D3D-3BE439AD7FD6}" type="slidenum">
              <a:rPr lang="en-US" smtClean="0"/>
              <a:t>10</a:t>
            </a:fld>
            <a:endParaRPr lang="en-US" dirty="0"/>
          </a:p>
        </p:txBody>
      </p:sp>
    </p:spTree>
    <p:extLst>
      <p:ext uri="{BB962C8B-B14F-4D97-AF65-F5344CB8AC3E}">
        <p14:creationId xmlns:p14="http://schemas.microsoft.com/office/powerpoint/2010/main" val="155913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Like our member colleges, we have a mission here at ACCJC which is what you see here on the screen. </a:t>
            </a:r>
          </a:p>
          <a:p>
            <a:endParaRPr lang="en-US" sz="1000" dirty="0"/>
          </a:p>
          <a:p>
            <a:r>
              <a:rPr lang="en-US" sz="1000" dirty="0"/>
              <a:t>We also have a strategic plan and core values which guide the work we do and how we engage with our members.</a:t>
            </a:r>
          </a:p>
          <a:p>
            <a:endParaRPr lang="en-US" dirty="0"/>
          </a:p>
        </p:txBody>
      </p:sp>
      <p:sp>
        <p:nvSpPr>
          <p:cNvPr id="4" name="Slide Number Placeholder 3"/>
          <p:cNvSpPr>
            <a:spLocks noGrp="1"/>
          </p:cNvSpPr>
          <p:nvPr>
            <p:ph type="sldNum" sz="quarter" idx="10"/>
          </p:nvPr>
        </p:nvSpPr>
        <p:spPr/>
        <p:txBody>
          <a:bodyPr/>
          <a:lstStyle/>
          <a:p>
            <a:fld id="{98C35384-49CE-44A2-A9AD-C29373655407}" type="slidenum">
              <a:rPr lang="en-US" smtClean="0"/>
              <a:t>11</a:t>
            </a:fld>
            <a:endParaRPr lang="en-US"/>
          </a:p>
        </p:txBody>
      </p:sp>
    </p:spTree>
    <p:extLst>
      <p:ext uri="{BB962C8B-B14F-4D97-AF65-F5344CB8AC3E}">
        <p14:creationId xmlns:p14="http://schemas.microsoft.com/office/powerpoint/2010/main" val="2047149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728663"/>
            <a:ext cx="6483350" cy="3646487"/>
          </a:xfrm>
        </p:spPr>
      </p:sp>
      <p:sp>
        <p:nvSpPr>
          <p:cNvPr id="3" name="Notes Placeholder 2"/>
          <p:cNvSpPr>
            <a:spLocks noGrp="1"/>
          </p:cNvSpPr>
          <p:nvPr>
            <p:ph type="body" idx="1"/>
          </p:nvPr>
        </p:nvSpPr>
        <p:spPr/>
        <p:txBody>
          <a:bodyPr/>
          <a:lstStyle/>
          <a:p>
            <a:pPr algn="l"/>
            <a:r>
              <a:rPr lang="en-US" sz="1000" dirty="0"/>
              <a:t>-accreditation based on 7 year cycle</a:t>
            </a:r>
          </a:p>
          <a:p>
            <a:pPr algn="l"/>
            <a:r>
              <a:rPr lang="en-US" sz="1000" dirty="0"/>
              <a:t>-institutions conducts its own self evaluation and then validated by peers</a:t>
            </a:r>
          </a:p>
          <a:p>
            <a:pPr algn="l"/>
            <a:r>
              <a:rPr lang="en-US" sz="1000" dirty="0"/>
              <a:t>-process designed to help institutions improve and focus on effective institutional processes and improving student outcomes</a:t>
            </a:r>
          </a:p>
          <a:p>
            <a:pPr algn="l"/>
            <a:r>
              <a:rPr lang="en-US" sz="1000" dirty="0"/>
              <a:t>-throughout 7 years, monitoring activities  </a:t>
            </a:r>
          </a:p>
          <a:p>
            <a:r>
              <a:rPr lang="en-US" sz="1000" dirty="0"/>
              <a:t>-touchpoint mid-cycle</a:t>
            </a:r>
          </a:p>
          <a:p>
            <a:pPr algn="l"/>
            <a:r>
              <a:rPr lang="en-US" sz="1000" dirty="0"/>
              <a:t>-review of the college is in context of its mission</a:t>
            </a:r>
          </a:p>
          <a:p>
            <a:pPr algn="l"/>
            <a:endParaRPr lang="en-US" sz="1000" dirty="0"/>
          </a:p>
          <a:p>
            <a:pPr algn="l"/>
            <a:r>
              <a:rPr lang="en-US" sz="1000" dirty="0"/>
              <a:t>Monitor certain aspects of institutional quality per federal regulations</a:t>
            </a:r>
          </a:p>
          <a:p>
            <a:pPr algn="l"/>
            <a:r>
              <a:rPr lang="en-US" sz="1000" dirty="0"/>
              <a:t>-Fiscal Health</a:t>
            </a:r>
          </a:p>
          <a:p>
            <a:pPr algn="l"/>
            <a:r>
              <a:rPr lang="en-US" sz="1000" dirty="0"/>
              <a:t>-Headcount growth or decline</a:t>
            </a:r>
          </a:p>
          <a:p>
            <a:pPr algn="l"/>
            <a:r>
              <a:rPr lang="en-US" sz="1000" dirty="0"/>
              <a:t>-Substantive Changes</a:t>
            </a:r>
          </a:p>
          <a:p>
            <a:endParaRPr lang="en-US" sz="1000" dirty="0"/>
          </a:p>
          <a:p>
            <a:pPr marL="170287"/>
            <a:endParaRPr lang="en-US" sz="1000" dirty="0"/>
          </a:p>
        </p:txBody>
      </p:sp>
      <p:sp>
        <p:nvSpPr>
          <p:cNvPr id="4" name="Slide Number Placeholder 3"/>
          <p:cNvSpPr>
            <a:spLocks noGrp="1"/>
          </p:cNvSpPr>
          <p:nvPr>
            <p:ph type="sldNum" sz="quarter" idx="10"/>
          </p:nvPr>
        </p:nvSpPr>
        <p:spPr>
          <a:xfrm>
            <a:off x="4215574" y="9237145"/>
            <a:ext cx="3224990" cy="486255"/>
          </a:xfrm>
          <a:prstGeom prst="rect">
            <a:avLst/>
          </a:prstGeom>
        </p:spPr>
        <p:txBody>
          <a:bodyPr/>
          <a:lstStyle/>
          <a:p>
            <a:pPr defTabSz="941923">
              <a:defRPr/>
            </a:pPr>
            <a:fld id="{0552013D-7129-4D2E-B9DD-5814390F9855}" type="slidenum">
              <a:rPr lang="en-US">
                <a:solidFill>
                  <a:prstClr val="black"/>
                </a:solidFill>
                <a:latin typeface="Calibri" panose="020F0502020204030204"/>
              </a:rPr>
              <a:pPr defTabSz="941923">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49533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51"/>
            <a:r>
              <a:rPr lang="en-US" sz="1000" dirty="0"/>
              <a:t>-beginning of process not end test, </a:t>
            </a:r>
          </a:p>
          <a:p>
            <a:pPr marL="168451"/>
            <a:r>
              <a:rPr lang="en-US" sz="1000" dirty="0"/>
              <a:t>-Institutional Self Evaluation Report (ISER) – clean slate, prior history of reports not considered</a:t>
            </a:r>
          </a:p>
          <a:p>
            <a:pPr marL="168451"/>
            <a:r>
              <a:rPr lang="en-US" sz="1000" dirty="0"/>
              <a:t>-Peer Review Team/Formative and Summative Components: concluding in Team Report with Recommendations (for improvement or for compliance); Commendations; </a:t>
            </a:r>
          </a:p>
          <a:p>
            <a:pPr marL="168451"/>
            <a:r>
              <a:rPr lang="en-US" sz="1000" dirty="0"/>
              <a:t>-Commission action – accreditation status </a:t>
            </a:r>
          </a:p>
          <a:p>
            <a:pPr marL="168451"/>
            <a:endParaRPr lang="en-US" sz="900" dirty="0"/>
          </a:p>
          <a:p>
            <a:pPr marL="168451"/>
            <a:endParaRPr lang="en-US" sz="900"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13</a:t>
            </a:fld>
            <a:endParaRPr lang="en-US" dirty="0"/>
          </a:p>
        </p:txBody>
      </p:sp>
    </p:spTree>
    <p:extLst>
      <p:ext uri="{BB962C8B-B14F-4D97-AF65-F5344CB8AC3E}">
        <p14:creationId xmlns:p14="http://schemas.microsoft.com/office/powerpoint/2010/main" val="413341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min.</a:t>
            </a:r>
          </a:p>
          <a:p>
            <a:r>
              <a:rPr lang="en-US" sz="1000" dirty="0"/>
              <a:t>emphasize standards are descriptions of good practice; to provide guidance on what makes a quality institution, emphasize developed and revised through peer process, together improving what quality means</a:t>
            </a:r>
          </a:p>
          <a:p>
            <a:endParaRPr lang="en-US" sz="1000" dirty="0"/>
          </a:p>
          <a:p>
            <a:r>
              <a:rPr lang="en-US" sz="1000" dirty="0"/>
              <a:t>-all parts of institution – institutional review (not micro program level) -126 statements</a:t>
            </a:r>
          </a:p>
          <a:p>
            <a:endParaRPr lang="en-US" sz="1000" dirty="0"/>
          </a:p>
          <a:p>
            <a:r>
              <a:rPr lang="en-US" sz="1000" dirty="0"/>
              <a:t>Broadly written for application to diverse institutions: all institutions should be able to see themselves in those standards.</a:t>
            </a:r>
          </a:p>
          <a:p>
            <a:r>
              <a:rPr lang="en-US" sz="1000" dirty="0"/>
              <a:t>Application varies by college. </a:t>
            </a:r>
          </a:p>
          <a:p>
            <a:endParaRPr lang="en-US" sz="1000" dirty="0"/>
          </a:p>
          <a:p>
            <a:r>
              <a:rPr lang="en-US" sz="1000" dirty="0"/>
              <a:t>But they aren’t the easiest statements to understand sometimes.</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pPr defTabSz="706443">
              <a:defRPr/>
            </a:pPr>
            <a:fld id="{6506E352-FC09-42A0-8D3D-3BE439AD7FD6}" type="slidenum">
              <a:rPr lang="en-US">
                <a:solidFill>
                  <a:prstClr val="black"/>
                </a:solidFill>
                <a:latin typeface="Calibri"/>
              </a:rPr>
              <a:pPr defTabSz="706443">
                <a:defRPr/>
              </a:pPr>
              <a:t>14</a:t>
            </a:fld>
            <a:endParaRPr lang="en-US" dirty="0">
              <a:solidFill>
                <a:prstClr val="black"/>
              </a:solidFill>
              <a:latin typeface="Calibri"/>
            </a:endParaRPr>
          </a:p>
        </p:txBody>
      </p:sp>
    </p:spTree>
    <p:extLst>
      <p:ext uri="{BB962C8B-B14F-4D97-AF65-F5344CB8AC3E}">
        <p14:creationId xmlns:p14="http://schemas.microsoft.com/office/powerpoint/2010/main" val="3403805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15</a:t>
            </a:fld>
            <a:endParaRPr lang="en-US" dirty="0"/>
          </a:p>
        </p:txBody>
      </p:sp>
    </p:spTree>
    <p:extLst>
      <p:ext uri="{BB962C8B-B14F-4D97-AF65-F5344CB8AC3E}">
        <p14:creationId xmlns:p14="http://schemas.microsoft.com/office/powerpoint/2010/main" val="104995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sz="1000" dirty="0"/>
              <a:t>Not just bureaucratic exercise – use process to your own benefit for students benefit</a:t>
            </a:r>
          </a:p>
          <a:p>
            <a:pPr defTabSz="706443">
              <a:defRPr/>
            </a:pPr>
            <a:endParaRPr lang="en-US" sz="1000" dirty="0"/>
          </a:p>
          <a:p>
            <a:pPr defTabSz="706443">
              <a:defRPr/>
            </a:pPr>
            <a:r>
              <a:rPr lang="en-US" sz="1000" dirty="0"/>
              <a:t>The goal is an Institutional Self-Evaluation Report (ISER) that:</a:t>
            </a:r>
          </a:p>
          <a:p>
            <a:pPr defTabSz="706443">
              <a:defRPr/>
            </a:pPr>
            <a:r>
              <a:rPr lang="en-US" sz="1000" dirty="0"/>
              <a:t>Reflects an authentic, collaborative, and mission-focused self-evaluation</a:t>
            </a:r>
          </a:p>
          <a:p>
            <a:pPr defTabSz="706443">
              <a:defRPr/>
            </a:pPr>
            <a:r>
              <a:rPr lang="en-US" sz="1000" dirty="0"/>
              <a:t>Demonstrates how your college: </a:t>
            </a:r>
          </a:p>
          <a:p>
            <a:pPr defTabSz="706443">
              <a:defRPr/>
            </a:pPr>
            <a:r>
              <a:rPr lang="en-US" sz="1000" dirty="0"/>
              <a:t>Aligns with Standards</a:t>
            </a:r>
          </a:p>
          <a:p>
            <a:pPr defTabSz="706443">
              <a:defRPr/>
            </a:pPr>
            <a:r>
              <a:rPr lang="en-US" sz="1000" dirty="0"/>
              <a:t>Exemplifies academic quality</a:t>
            </a:r>
          </a:p>
          <a:p>
            <a:pPr defTabSz="706443">
              <a:defRPr/>
            </a:pPr>
            <a:r>
              <a:rPr lang="en-US" sz="1000" dirty="0"/>
              <a:t>Continues to learn and improve</a:t>
            </a:r>
          </a:p>
          <a:p>
            <a:pPr defTabSz="706443">
              <a:defRPr/>
            </a:pPr>
            <a:r>
              <a:rPr lang="en-US" sz="1000" dirty="0"/>
              <a:t>Serves as a framework for fostering ongoing institutional </a:t>
            </a:r>
            <a:br>
              <a:rPr lang="en-US" sz="1000" dirty="0"/>
            </a:br>
            <a:r>
              <a:rPr lang="en-US" sz="1000" dirty="0"/>
              <a:t>excellence and student success</a:t>
            </a:r>
          </a:p>
          <a:p>
            <a:pPr defTabSz="706443">
              <a:defRPr/>
            </a:pPr>
            <a:endParaRPr lang="en-US" sz="1000" dirty="0"/>
          </a:p>
        </p:txBody>
      </p:sp>
      <p:sp>
        <p:nvSpPr>
          <p:cNvPr id="4" name="Slide Number Placeholder 3"/>
          <p:cNvSpPr>
            <a:spLocks noGrp="1"/>
          </p:cNvSpPr>
          <p:nvPr>
            <p:ph type="sldNum" sz="quarter" idx="10"/>
          </p:nvPr>
        </p:nvSpPr>
        <p:spPr/>
        <p:txBody>
          <a:bodyPr/>
          <a:lstStyle/>
          <a:p>
            <a:fld id="{6506E352-FC09-42A0-8D3D-3BE439AD7FD6}" type="slidenum">
              <a:rPr lang="en-US" smtClean="0"/>
              <a:t>16</a:t>
            </a:fld>
            <a:endParaRPr lang="en-US" dirty="0"/>
          </a:p>
        </p:txBody>
      </p:sp>
    </p:spTree>
    <p:extLst>
      <p:ext uri="{BB962C8B-B14F-4D97-AF65-F5344CB8AC3E}">
        <p14:creationId xmlns:p14="http://schemas.microsoft.com/office/powerpoint/2010/main" val="309572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 and team will manage process, set milestones, monitor progress, setting timeline for next 2.5 years</a:t>
            </a:r>
          </a:p>
          <a:p>
            <a:endParaRPr lang="en-US" sz="1900" dirty="0"/>
          </a:p>
        </p:txBody>
      </p:sp>
      <p:sp>
        <p:nvSpPr>
          <p:cNvPr id="4" name="Slide Number Placeholder 3"/>
          <p:cNvSpPr>
            <a:spLocks noGrp="1"/>
          </p:cNvSpPr>
          <p:nvPr>
            <p:ph type="sldNum" sz="quarter" idx="10"/>
          </p:nvPr>
        </p:nvSpPr>
        <p:spPr/>
        <p:txBody>
          <a:bodyPr/>
          <a:lstStyle/>
          <a:p>
            <a:pPr defTabSz="941923">
              <a:defRPr/>
            </a:pPr>
            <a:fld id="{6506E352-FC09-42A0-8D3D-3BE439AD7FD6}" type="slidenum">
              <a:rPr lang="en-US">
                <a:solidFill>
                  <a:prstClr val="black"/>
                </a:solidFill>
                <a:latin typeface="Calibri" panose="020F0502020204030204"/>
              </a:rPr>
              <a:pPr defTabSz="941923">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29858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dirty="0"/>
              <a:t>Typing in chat as activity</a:t>
            </a:r>
          </a:p>
          <a:p>
            <a:pPr defTabSz="706443">
              <a:defRPr/>
            </a:pPr>
            <a:endParaRPr lang="en-US" i="1" dirty="0"/>
          </a:p>
          <a:p>
            <a:pPr defTabSz="706443">
              <a:defRPr/>
            </a:pPr>
            <a:r>
              <a:rPr lang="en-US" i="1" dirty="0"/>
              <a:t>-Opportunity to clarify technical report, not historical drama, stick to standards, relevant evidence</a:t>
            </a:r>
          </a:p>
          <a:p>
            <a:pPr defTabSz="706443">
              <a:defRPr/>
            </a:pPr>
            <a:r>
              <a:rPr lang="en-US" i="1" dirty="0"/>
              <a:t>-Communication, discussion on outcomes, what can be improved, organized, transparent</a:t>
            </a:r>
          </a:p>
          <a:p>
            <a:pPr defTabSz="706443">
              <a:defRPr/>
            </a:pPr>
            <a:endParaRPr lang="en-US" sz="2100" i="1" dirty="0"/>
          </a:p>
          <a:p>
            <a:pPr defTabSz="706443">
              <a:defRPr/>
            </a:pPr>
            <a:endParaRPr lang="en-US" sz="2100" i="1" dirty="0"/>
          </a:p>
        </p:txBody>
      </p:sp>
      <p:sp>
        <p:nvSpPr>
          <p:cNvPr id="4" name="Slide Number Placeholder 3"/>
          <p:cNvSpPr>
            <a:spLocks noGrp="1"/>
          </p:cNvSpPr>
          <p:nvPr>
            <p:ph type="sldNum" sz="quarter" idx="10"/>
          </p:nvPr>
        </p:nvSpPr>
        <p:spPr/>
        <p:txBody>
          <a:bodyPr/>
          <a:lstStyle/>
          <a:p>
            <a:fld id="{6506E352-FC09-42A0-8D3D-3BE439AD7FD6}" type="slidenum">
              <a:rPr lang="en-US" smtClean="0"/>
              <a:t>18</a:t>
            </a:fld>
            <a:endParaRPr lang="en-US" dirty="0"/>
          </a:p>
        </p:txBody>
      </p:sp>
    </p:spTree>
    <p:extLst>
      <p:ext uri="{BB962C8B-B14F-4D97-AF65-F5344CB8AC3E}">
        <p14:creationId xmlns:p14="http://schemas.microsoft.com/office/powerpoint/2010/main" val="350619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endParaRPr lang="en-US" sz="2100" dirty="0"/>
          </a:p>
        </p:txBody>
      </p:sp>
      <p:sp>
        <p:nvSpPr>
          <p:cNvPr id="4" name="Slide Number Placeholder 3"/>
          <p:cNvSpPr>
            <a:spLocks noGrp="1"/>
          </p:cNvSpPr>
          <p:nvPr>
            <p:ph type="sldNum" sz="quarter" idx="10"/>
          </p:nvPr>
        </p:nvSpPr>
        <p:spPr/>
        <p:txBody>
          <a:bodyPr/>
          <a:lstStyle/>
          <a:p>
            <a:fld id="{6506E352-FC09-42A0-8D3D-3BE439AD7FD6}" type="slidenum">
              <a:rPr lang="en-US" smtClean="0"/>
              <a:t>19</a:t>
            </a:fld>
            <a:endParaRPr lang="en-US" dirty="0"/>
          </a:p>
        </p:txBody>
      </p:sp>
    </p:spTree>
    <p:extLst>
      <p:ext uri="{BB962C8B-B14F-4D97-AF65-F5344CB8AC3E}">
        <p14:creationId xmlns:p14="http://schemas.microsoft.com/office/powerpoint/2010/main" val="401943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 share excitement, explain how Gohar will cover in two parts the training, will include breaks</a:t>
            </a:r>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2</a:t>
            </a:fld>
            <a:endParaRPr lang="en-US" dirty="0"/>
          </a:p>
        </p:txBody>
      </p:sp>
    </p:spTree>
    <p:extLst>
      <p:ext uri="{BB962C8B-B14F-4D97-AF65-F5344CB8AC3E}">
        <p14:creationId xmlns:p14="http://schemas.microsoft.com/office/powerpoint/2010/main" val="393201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sz="1000" dirty="0"/>
              <a:t>College stakeholder working together reflecting on institution strengths and areas of improvement in application of accreditation standards. Something about two sides of same coin….peer teams will do same</a:t>
            </a:r>
          </a:p>
        </p:txBody>
      </p:sp>
      <p:sp>
        <p:nvSpPr>
          <p:cNvPr id="4" name="Slide Number Placeholder 3"/>
          <p:cNvSpPr>
            <a:spLocks noGrp="1"/>
          </p:cNvSpPr>
          <p:nvPr>
            <p:ph type="sldNum" sz="quarter" idx="10"/>
          </p:nvPr>
        </p:nvSpPr>
        <p:spPr/>
        <p:txBody>
          <a:bodyPr/>
          <a:lstStyle/>
          <a:p>
            <a:fld id="{6506E352-FC09-42A0-8D3D-3BE439AD7FD6}" type="slidenum">
              <a:rPr lang="en-US" smtClean="0"/>
              <a:t>20</a:t>
            </a:fld>
            <a:endParaRPr lang="en-US" dirty="0"/>
          </a:p>
        </p:txBody>
      </p:sp>
    </p:spTree>
    <p:extLst>
      <p:ext uri="{BB962C8B-B14F-4D97-AF65-F5344CB8AC3E}">
        <p14:creationId xmlns:p14="http://schemas.microsoft.com/office/powerpoint/2010/main" val="399588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7D243B2-E6EE-4F83-A8AC-3324DFFFC1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0874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7D243B2-E6EE-4F83-A8AC-3324DFFFC17F}"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79842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Eliminates surprises during Focused Site Visit </a:t>
            </a:r>
          </a:p>
          <a:p>
            <a:pPr marL="171450" indent="-171450">
              <a:buFont typeface="Arial" panose="020B0604020202020204" pitchFamily="34" charset="0"/>
              <a:buChar char="•"/>
            </a:pPr>
            <a:r>
              <a:rPr lang="en-US" dirty="0" smtClean="0"/>
              <a:t>Reduces fear and anxiety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Allows you time to consider team’s feedback and make changes</a:t>
            </a:r>
          </a:p>
          <a:p>
            <a:pPr marL="171450" indent="-171450">
              <a:buFont typeface="Arial" panose="020B0604020202020204" pitchFamily="34" charset="0"/>
              <a:buChar char="•"/>
            </a:pPr>
            <a:r>
              <a:rPr lang="en-US" dirty="0" smtClean="0"/>
              <a:t>Emphasizes institutional improvement and ongoing learning</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Promotes collegiality between you and your peer review team</a:t>
            </a:r>
          </a:p>
          <a:p>
            <a:pPr marL="171450" indent="-171450">
              <a:buFont typeface="Arial" panose="020B0604020202020204" pitchFamily="34" charset="0"/>
              <a:buChar char="•"/>
            </a:pPr>
            <a:r>
              <a:rPr lang="en-US" dirty="0" smtClean="0"/>
              <a:t>Increases transparency and trust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Reduces costs involved with the review process</a:t>
            </a:r>
          </a:p>
        </p:txBody>
      </p:sp>
      <p:sp>
        <p:nvSpPr>
          <p:cNvPr id="4" name="Slide Number Placeholder 3"/>
          <p:cNvSpPr>
            <a:spLocks noGrp="1"/>
          </p:cNvSpPr>
          <p:nvPr>
            <p:ph type="sldNum" sz="quarter" idx="10"/>
          </p:nvPr>
        </p:nvSpPr>
        <p:spPr/>
        <p:txBody>
          <a:bodyPr/>
          <a:lstStyle/>
          <a:p>
            <a:fld id="{27D243B2-E6EE-4F83-A8AC-3324DFFFC17F}" type="slidenum">
              <a:rPr lang="en-US" smtClean="0"/>
              <a:t>23</a:t>
            </a:fld>
            <a:endParaRPr lang="en-US" dirty="0"/>
          </a:p>
        </p:txBody>
      </p:sp>
    </p:spTree>
    <p:extLst>
      <p:ext uri="{BB962C8B-B14F-4D97-AF65-F5344CB8AC3E}">
        <p14:creationId xmlns:p14="http://schemas.microsoft.com/office/powerpoint/2010/main" val="1408160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smtClean="0">
              <a:latin typeface="+mn-lt"/>
            </a:endParaRPr>
          </a:p>
        </p:txBody>
      </p:sp>
      <p:sp>
        <p:nvSpPr>
          <p:cNvPr id="4" name="Slide Number Placeholder 3"/>
          <p:cNvSpPr>
            <a:spLocks noGrp="1"/>
          </p:cNvSpPr>
          <p:nvPr>
            <p:ph type="sldNum" sz="quarter" idx="10"/>
          </p:nvPr>
        </p:nvSpPr>
        <p:spPr/>
        <p:txBody>
          <a:bodyPr/>
          <a:lstStyle/>
          <a:p>
            <a:fld id="{6506E352-FC09-42A0-8D3D-3BE439AD7FD6}" type="slidenum">
              <a:rPr lang="en-US" smtClean="0"/>
              <a:t>24</a:t>
            </a:fld>
            <a:endParaRPr lang="en-US" dirty="0"/>
          </a:p>
        </p:txBody>
      </p:sp>
    </p:spTree>
    <p:extLst>
      <p:ext uri="{BB962C8B-B14F-4D97-AF65-F5344CB8AC3E}">
        <p14:creationId xmlns:p14="http://schemas.microsoft.com/office/powerpoint/2010/main" val="2319380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4750" cy="3519488"/>
          </a:xfrm>
        </p:spPr>
      </p:sp>
      <p:sp>
        <p:nvSpPr>
          <p:cNvPr id="3" name="Notes Placeholder 2"/>
          <p:cNvSpPr>
            <a:spLocks noGrp="1"/>
          </p:cNvSpPr>
          <p:nvPr>
            <p:ph type="body" idx="1"/>
          </p:nvPr>
        </p:nvSpPr>
        <p:spPr/>
        <p:txBody>
          <a:bodyPr/>
          <a:lstStyle/>
          <a:p>
            <a:pPr marL="0" indent="0">
              <a:buNone/>
            </a:pPr>
            <a:endParaRPr lang="en-US" sz="1100" dirty="0" smtClean="0"/>
          </a:p>
        </p:txBody>
      </p:sp>
      <p:sp>
        <p:nvSpPr>
          <p:cNvPr id="4" name="Slide Number Placeholder 3"/>
          <p:cNvSpPr>
            <a:spLocks noGrp="1"/>
          </p:cNvSpPr>
          <p:nvPr>
            <p:ph type="sldNum" sz="quarter" idx="10"/>
          </p:nvPr>
        </p:nvSpPr>
        <p:spPr>
          <a:xfrm>
            <a:off x="4021294" y="8914406"/>
            <a:ext cx="3076363" cy="469265"/>
          </a:xfrm>
          <a:prstGeom prst="rect">
            <a:avLst/>
          </a:prstGeom>
        </p:spPr>
        <p:txBody>
          <a:bodyPr lIns="94186" tIns="47094" rIns="94186" bIns="47094"/>
          <a:lstStyle/>
          <a:p>
            <a:fld id="{0552013D-7129-4D2E-B9DD-5814390F9855}" type="slidenum">
              <a:rPr lang="en-US" smtClean="0"/>
              <a:t>25</a:t>
            </a:fld>
            <a:endParaRPr lang="en-US" dirty="0"/>
          </a:p>
        </p:txBody>
      </p:sp>
    </p:spTree>
    <p:extLst>
      <p:ext uri="{BB962C8B-B14F-4D97-AF65-F5344CB8AC3E}">
        <p14:creationId xmlns:p14="http://schemas.microsoft.com/office/powerpoint/2010/main" val="2635006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709930" y="4458018"/>
            <a:ext cx="5679440" cy="4223385"/>
          </a:xfrm>
          <a:prstGeom prst="rect">
            <a:avLst/>
          </a:prstGeom>
        </p:spPr>
        <p:txBody>
          <a:bodyPr spcFirstLastPara="1" wrap="square" lIns="94171" tIns="94171" rIns="94171" bIns="94171" anchor="t" anchorCtr="0">
            <a:noAutofit/>
          </a:bodyPr>
          <a:lstStyle/>
          <a:p>
            <a:pPr marL="0" indent="0">
              <a:buNone/>
            </a:pPr>
            <a:r>
              <a:rPr lang="en-US" dirty="0" smtClean="0"/>
              <a:t>Kevin</a:t>
            </a:r>
            <a:r>
              <a:rPr lang="en-US" baseline="0" dirty="0" smtClean="0"/>
              <a:t> – 1.5</a:t>
            </a:r>
            <a:r>
              <a:rPr lang="en-US" dirty="0" smtClean="0"/>
              <a:t> minutes</a:t>
            </a:r>
          </a:p>
          <a:p>
            <a:pPr marL="0" indent="0">
              <a:buNone/>
            </a:pPr>
            <a:endParaRPr lang="en-US" dirty="0" smtClean="0"/>
          </a:p>
          <a:p>
            <a:pPr marL="0" indent="0">
              <a:buNone/>
            </a:pPr>
            <a:r>
              <a:rPr lang="en-US" dirty="0" smtClean="0"/>
              <a:t>Relate back to the purpose of accreditation. Are colleges using their processes to ensure</a:t>
            </a:r>
            <a:r>
              <a:rPr lang="en-US" baseline="0" dirty="0" smtClean="0"/>
              <a:t> they’re meeting their missions?</a:t>
            </a:r>
            <a:endParaRPr lang="en-US" dirty="0" smtClean="0"/>
          </a:p>
        </p:txBody>
      </p:sp>
      <p:sp>
        <p:nvSpPr>
          <p:cNvPr id="145" name="Google Shape;145;p10:notes"/>
          <p:cNvSpPr>
            <a:spLocks noGrp="1" noRot="1" noChangeAspect="1"/>
          </p:cNvSpPr>
          <p:nvPr>
            <p:ph type="sldImg" idx="2"/>
          </p:nvPr>
        </p:nvSpPr>
        <p:spPr>
          <a:xfrm>
            <a:off x="422275" y="704850"/>
            <a:ext cx="6254750"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911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Pitch educational series – short videos  https://accjc.org/educational-series/</a:t>
            </a:r>
          </a:p>
          <a:p>
            <a:endParaRPr lang="en-US" dirty="0"/>
          </a:p>
        </p:txBody>
      </p:sp>
      <p:sp>
        <p:nvSpPr>
          <p:cNvPr id="4" name="Slide Number Placeholder 3"/>
          <p:cNvSpPr>
            <a:spLocks noGrp="1"/>
          </p:cNvSpPr>
          <p:nvPr>
            <p:ph type="sldNum" sz="quarter" idx="10"/>
          </p:nvPr>
        </p:nvSpPr>
        <p:spPr/>
        <p:txBody>
          <a:bodyPr/>
          <a:lstStyle/>
          <a:p>
            <a:fld id="{27D243B2-E6EE-4F83-A8AC-3324DFFFC17F}" type="slidenum">
              <a:rPr lang="en-US" smtClean="0"/>
              <a:t>27</a:t>
            </a:fld>
            <a:endParaRPr lang="en-US"/>
          </a:p>
        </p:txBody>
      </p:sp>
    </p:spTree>
    <p:extLst>
      <p:ext uri="{BB962C8B-B14F-4D97-AF65-F5344CB8AC3E}">
        <p14:creationId xmlns:p14="http://schemas.microsoft.com/office/powerpoint/2010/main" val="205564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243B2-E6EE-4F83-A8AC-3324DFFFC17F}" type="slidenum">
              <a:rPr lang="en-US" smtClean="0"/>
              <a:t>28</a:t>
            </a:fld>
            <a:endParaRPr lang="en-US"/>
          </a:p>
        </p:txBody>
      </p:sp>
    </p:spTree>
    <p:extLst>
      <p:ext uri="{BB962C8B-B14F-4D97-AF65-F5344CB8AC3E}">
        <p14:creationId xmlns:p14="http://schemas.microsoft.com/office/powerpoint/2010/main" val="1302022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05847">
              <a:defRPr/>
            </a:pPr>
            <a:fld id="{6506E352-FC09-42A0-8D3D-3BE439AD7FD6}" type="slidenum">
              <a:rPr lang="en-US">
                <a:solidFill>
                  <a:prstClr val="black"/>
                </a:solidFill>
                <a:latin typeface="Calibri"/>
              </a:rPr>
              <a:pPr defTabSz="705847">
                <a:defRPr/>
              </a:pPr>
              <a:t>29</a:t>
            </a:fld>
            <a:endParaRPr lang="en-US" dirty="0">
              <a:solidFill>
                <a:prstClr val="black"/>
              </a:solidFill>
              <a:latin typeface="Calibri"/>
            </a:endParaRPr>
          </a:p>
        </p:txBody>
      </p:sp>
    </p:spTree>
    <p:extLst>
      <p:ext uri="{BB962C8B-B14F-4D97-AF65-F5344CB8AC3E}">
        <p14:creationId xmlns:p14="http://schemas.microsoft.com/office/powerpoint/2010/main" val="3817412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baseline="0" dirty="0" smtClean="0"/>
              <a:t>ALO acknowledge getting geared up, emphasize this work provides opportunity to engage entire college </a:t>
            </a:r>
          </a:p>
          <a:p>
            <a:r>
              <a:rPr lang="en-US" baseline="0" dirty="0" smtClean="0"/>
              <a:t>toss mic to Gohar</a:t>
            </a:r>
          </a:p>
          <a:p>
            <a:endParaRPr lang="en-US" baseline="0" dirty="0" smtClean="0"/>
          </a:p>
          <a:p>
            <a:r>
              <a:rPr lang="en-US" baseline="0" dirty="0" smtClean="0"/>
              <a:t>Gohar: explain my role as staff liaison – partnering with institution in support of their mission and quality</a:t>
            </a:r>
          </a:p>
          <a:p>
            <a:r>
              <a:rPr lang="en-US" baseline="0" dirty="0" smtClean="0"/>
              <a:t>-Becomes immersed in your institution’s mission, culture, and student populations; Primary point of contact for accreditation activities; </a:t>
            </a:r>
          </a:p>
          <a:p>
            <a:r>
              <a:rPr lang="en-US" baseline="0" dirty="0" smtClean="0"/>
              <a:t>Provides trainings and resources; ISER development; point of contact with college and resource for peer review team and Commission (clarity, consistency, context); work closely with ALO as college point of contact and with president</a:t>
            </a:r>
          </a:p>
          <a:p>
            <a:r>
              <a:rPr lang="en-US" baseline="0" dirty="0" smtClean="0"/>
              <a:t> </a:t>
            </a:r>
          </a:p>
        </p:txBody>
      </p:sp>
      <p:sp>
        <p:nvSpPr>
          <p:cNvPr id="4" name="Slide Number Placeholder 3"/>
          <p:cNvSpPr>
            <a:spLocks noGrp="1"/>
          </p:cNvSpPr>
          <p:nvPr>
            <p:ph type="sldNum" sz="quarter" idx="10"/>
          </p:nvPr>
        </p:nvSpPr>
        <p:spPr/>
        <p:txBody>
          <a:bodyPr/>
          <a:lstStyle/>
          <a:p>
            <a:fld id="{27D243B2-E6EE-4F83-A8AC-3324DFFFC17F}" type="slidenum">
              <a:rPr lang="en-US" smtClean="0"/>
              <a:t>3</a:t>
            </a:fld>
            <a:endParaRPr lang="en-US"/>
          </a:p>
        </p:txBody>
      </p:sp>
    </p:spTree>
    <p:extLst>
      <p:ext uri="{BB962C8B-B14F-4D97-AF65-F5344CB8AC3E}">
        <p14:creationId xmlns:p14="http://schemas.microsoft.com/office/powerpoint/2010/main" val="1537751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451"/>
            <a:r>
              <a:rPr lang="en-US" sz="1000" dirty="0"/>
              <a:t>Reminder putting ISER in context – remember that there is external audience -- used by teams to judge your college and Commission to make decision, and ultimately public document</a:t>
            </a:r>
          </a:p>
          <a:p>
            <a:pPr marL="168451"/>
            <a:endParaRPr lang="en-US" sz="900"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30</a:t>
            </a:fld>
            <a:endParaRPr lang="en-US" dirty="0"/>
          </a:p>
        </p:txBody>
      </p:sp>
    </p:spTree>
    <p:extLst>
      <p:ext uri="{BB962C8B-B14F-4D97-AF65-F5344CB8AC3E}">
        <p14:creationId xmlns:p14="http://schemas.microsoft.com/office/powerpoint/2010/main" val="2827178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r>
              <a:rPr lang="en-US" sz="1000" dirty="0"/>
              <a:t>Required elements, guidance, submission process, annotated Standards, review criteria, suggestions of possible evidence, “Policy Checklist,” DE protocol, etc.</a:t>
            </a:r>
          </a:p>
          <a:p>
            <a:endParaRPr lang="en-US" sz="1000" dirty="0"/>
          </a:p>
          <a:p>
            <a:r>
              <a:rPr lang="en-US" sz="1000" dirty="0"/>
              <a:t>USE the guide and template!  Follow instructions, page limits!</a:t>
            </a:r>
          </a:p>
        </p:txBody>
      </p:sp>
      <p:sp>
        <p:nvSpPr>
          <p:cNvPr id="4" name="Slide Number Placeholder 3"/>
          <p:cNvSpPr>
            <a:spLocks noGrp="1"/>
          </p:cNvSpPr>
          <p:nvPr>
            <p:ph type="sldNum" sz="quarter" idx="10"/>
          </p:nvPr>
        </p:nvSpPr>
        <p:spPr/>
        <p:txBody>
          <a:bodyPr/>
          <a:lstStyle/>
          <a:p>
            <a:pPr defTabSz="941923">
              <a:defRPr/>
            </a:pPr>
            <a:fld id="{1058CCEE-B0C1-4BED-A484-5BB002D55340}" type="slidenum">
              <a:rPr lang="en-US">
                <a:solidFill>
                  <a:prstClr val="black"/>
                </a:solidFill>
                <a:latin typeface="Calibri" panose="020F0502020204030204"/>
              </a:rPr>
              <a:pPr defTabSz="941923">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3996136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Process </a:t>
            </a:r>
            <a:r>
              <a:rPr lang="en-US" sz="1000" dirty="0" err="1"/>
              <a:t>layed</a:t>
            </a:r>
            <a:r>
              <a:rPr lang="en-US" sz="1000" dirty="0"/>
              <a:t> out in Guide, seems simple but complex, ALO and steering committee will need to map out process and timeline</a:t>
            </a:r>
          </a:p>
          <a:p>
            <a:r>
              <a:rPr lang="en-US" sz="1000" dirty="0"/>
              <a:t>-real life perspective -- encourage to create a calendar with details and goals that allow many people to be involved.  share perspectives such as how to be inclusive in process, how to keep people motivated, importance of communication – based on culture</a:t>
            </a:r>
          </a:p>
        </p:txBody>
      </p:sp>
      <p:sp>
        <p:nvSpPr>
          <p:cNvPr id="4" name="Slide Number Placeholder 3"/>
          <p:cNvSpPr>
            <a:spLocks noGrp="1"/>
          </p:cNvSpPr>
          <p:nvPr>
            <p:ph type="sldNum" sz="quarter" idx="10"/>
          </p:nvPr>
        </p:nvSpPr>
        <p:spPr/>
        <p:txBody>
          <a:bodyPr/>
          <a:lstStyle/>
          <a:p>
            <a:fld id="{6506E352-FC09-42A0-8D3D-3BE439AD7FD6}" type="slidenum">
              <a:rPr lang="en-US" smtClean="0"/>
              <a:t>32</a:t>
            </a:fld>
            <a:endParaRPr lang="en-US" dirty="0"/>
          </a:p>
        </p:txBody>
      </p:sp>
    </p:spTree>
    <p:extLst>
      <p:ext uri="{BB962C8B-B14F-4D97-AF65-F5344CB8AC3E}">
        <p14:creationId xmlns:p14="http://schemas.microsoft.com/office/powerpoint/2010/main" val="179350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4750" cy="3519488"/>
          </a:xfrm>
        </p:spPr>
      </p:sp>
      <p:sp>
        <p:nvSpPr>
          <p:cNvPr id="3" name="Notes Placeholder 2"/>
          <p:cNvSpPr>
            <a:spLocks noGrp="1"/>
          </p:cNvSpPr>
          <p:nvPr>
            <p:ph type="body" idx="1"/>
          </p:nvPr>
        </p:nvSpPr>
        <p:spPr/>
        <p:txBody>
          <a:bodyPr/>
          <a:lstStyle/>
          <a:p>
            <a:pPr marL="158750" indent="0">
              <a:buNone/>
            </a:pPr>
            <a:r>
              <a:rPr lang="en-US" dirty="0" smtClean="0"/>
              <a:t>The four Standards work together to define and promote student success, academic quality, institutional integrity, and excellence. </a:t>
            </a:r>
          </a:p>
          <a:p>
            <a:pPr marL="158750" indent="0">
              <a:buNone/>
            </a:pP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Review in the context of the mission.</a:t>
            </a:r>
            <a:r>
              <a:rPr lang="en-US" sz="1100" b="0" i="0" u="none" strike="noStrike" cap="none" baseline="0" dirty="0" smtClean="0">
                <a:solidFill>
                  <a:srgbClr val="000000"/>
                </a:solidFill>
                <a:effectLst/>
                <a:latin typeface="Arial"/>
                <a:ea typeface="Arial"/>
                <a:cs typeface="Arial"/>
                <a:sym typeface="Arial"/>
              </a:rPr>
              <a:t> What does that mean. S</a:t>
            </a:r>
            <a:r>
              <a:rPr lang="en-US" sz="1100" b="0" i="0" u="none" strike="noStrike" cap="none" dirty="0" smtClean="0">
                <a:solidFill>
                  <a:srgbClr val="000000"/>
                </a:solidFill>
                <a:effectLst/>
                <a:latin typeface="Arial"/>
                <a:ea typeface="Arial"/>
                <a:cs typeface="Arial"/>
                <a:sym typeface="Arial"/>
              </a:rPr>
              <a:t>tandards are filled with swishing terms</a:t>
            </a:r>
            <a:r>
              <a:rPr lang="en-US" sz="1100" b="0" i="0" u="none" strike="noStrike" cap="none" baseline="0" dirty="0" smtClean="0">
                <a:solidFill>
                  <a:srgbClr val="000000"/>
                </a:solidFill>
                <a:effectLst/>
                <a:latin typeface="Arial"/>
                <a:ea typeface="Arial"/>
                <a:cs typeface="Arial"/>
                <a:sym typeface="Arial"/>
              </a:rPr>
              <a:t> -- </a:t>
            </a:r>
            <a:r>
              <a:rPr lang="en-US" sz="1100" b="0" i="0" u="none" strike="noStrike" cap="none" dirty="0" smtClean="0">
                <a:solidFill>
                  <a:srgbClr val="000000"/>
                </a:solidFill>
                <a:effectLst/>
                <a:latin typeface="Arial"/>
                <a:ea typeface="Arial"/>
                <a:cs typeface="Arial"/>
                <a:sym typeface="Arial"/>
              </a:rPr>
              <a:t>appropriate, sufficient,  adequate. We don’t tell a college how to do something. We allow the institution to define these terms in relation to their mission. For example, Standard </a:t>
            </a:r>
            <a:r>
              <a:rPr lang="en-US" sz="1100" dirty="0" smtClean="0"/>
              <a:t>III.A.7</a:t>
            </a:r>
            <a:r>
              <a:rPr lang="en-US" sz="1100" baseline="0" dirty="0" smtClean="0"/>
              <a:t> talks about</a:t>
            </a:r>
            <a:r>
              <a:rPr lang="en-US" sz="1100" dirty="0" smtClean="0"/>
              <a:t> the institution maintaining a sufficient number of qualified faculty. We don’t tell the institution what this number should be. It’s up to the institution</a:t>
            </a:r>
            <a:r>
              <a:rPr lang="en-US" sz="1100" baseline="0" dirty="0" smtClean="0"/>
              <a:t> to determine that number in relation to its mission. We’re looking to see that they have </a:t>
            </a:r>
            <a:r>
              <a:rPr lang="en-US" sz="1100" b="0" i="0" u="none" strike="noStrike" cap="none" dirty="0" smtClean="0">
                <a:solidFill>
                  <a:srgbClr val="000000"/>
                </a:solidFill>
                <a:effectLst/>
                <a:latin typeface="Arial"/>
                <a:ea typeface="Arial"/>
                <a:cs typeface="Arial"/>
                <a:sym typeface="Arial"/>
              </a:rPr>
              <a:t>documented how they defined it, and are practicing/following it.</a:t>
            </a:r>
          </a:p>
        </p:txBody>
      </p:sp>
    </p:spTree>
    <p:extLst>
      <p:ext uri="{BB962C8B-B14F-4D97-AF65-F5344CB8AC3E}">
        <p14:creationId xmlns:p14="http://schemas.microsoft.com/office/powerpoint/2010/main" val="1953264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min. – quick review again  -- 126 statements!</a:t>
            </a:r>
          </a:p>
          <a:p>
            <a:r>
              <a:rPr lang="en-US" sz="1000" dirty="0"/>
              <a:t>emphasize standards are descriptions of good practice; to provide guidance on what makes a quality institution, emphasize developed and revised through peer process, together improving what quality means</a:t>
            </a:r>
          </a:p>
          <a:p>
            <a:endParaRPr lang="en-US" sz="1000" dirty="0"/>
          </a:p>
          <a:p>
            <a:r>
              <a:rPr lang="en-US" sz="1000" dirty="0"/>
              <a:t>-Broadly written for application to diverse institutions: all institutions should be able to see themselves in those standards.</a:t>
            </a:r>
          </a:p>
          <a:p>
            <a:r>
              <a:rPr lang="en-US" sz="1000" dirty="0"/>
              <a:t>-Application varies by college. </a:t>
            </a:r>
          </a:p>
          <a:p>
            <a:r>
              <a:rPr lang="en-US" sz="1000" dirty="0"/>
              <a:t>-squishy terms</a:t>
            </a:r>
          </a:p>
          <a:p>
            <a:endParaRPr lang="en-US" sz="1000" dirty="0"/>
          </a:p>
          <a:p>
            <a:r>
              <a:rPr lang="en-US" sz="1000" dirty="0"/>
              <a:t>And they aren’t the easiest statements to understand sometimes.</a:t>
            </a:r>
          </a:p>
          <a:p>
            <a:r>
              <a:rPr lang="en-US" sz="1000" dirty="0"/>
              <a:t>Lead into exercise</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defTabSz="706443">
              <a:defRPr/>
            </a:pPr>
            <a:fld id="{6506E352-FC09-42A0-8D3D-3BE439AD7FD6}" type="slidenum">
              <a:rPr lang="en-US">
                <a:solidFill>
                  <a:prstClr val="black"/>
                </a:solidFill>
                <a:latin typeface="Calibri"/>
              </a:rPr>
              <a:pPr defTabSz="706443">
                <a:defRPr/>
              </a:pPr>
              <a:t>34</a:t>
            </a:fld>
            <a:endParaRPr lang="en-US" dirty="0">
              <a:solidFill>
                <a:prstClr val="black"/>
              </a:solidFill>
              <a:latin typeface="Calibri"/>
            </a:endParaRPr>
          </a:p>
        </p:txBody>
      </p:sp>
    </p:spTree>
    <p:extLst>
      <p:ext uri="{BB962C8B-B14F-4D97-AF65-F5344CB8AC3E}">
        <p14:creationId xmlns:p14="http://schemas.microsoft.com/office/powerpoint/2010/main" val="1679447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35</a:t>
            </a:fld>
            <a:endParaRPr lang="en-US" dirty="0"/>
          </a:p>
        </p:txBody>
      </p:sp>
    </p:spTree>
    <p:extLst>
      <p:ext uri="{BB962C8B-B14F-4D97-AF65-F5344CB8AC3E}">
        <p14:creationId xmlns:p14="http://schemas.microsoft.com/office/powerpoint/2010/main" val="4269063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6E352-FC09-42A0-8D3D-3BE439AD7FD6}" type="slidenum">
              <a:rPr lang="en-US" smtClean="0"/>
              <a:t>36</a:t>
            </a:fld>
            <a:endParaRPr lang="en-US" dirty="0"/>
          </a:p>
        </p:txBody>
      </p:sp>
    </p:spTree>
    <p:extLst>
      <p:ext uri="{BB962C8B-B14F-4D97-AF65-F5344CB8AC3E}">
        <p14:creationId xmlns:p14="http://schemas.microsoft.com/office/powerpoint/2010/main" val="711614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3 min </a:t>
            </a:r>
          </a:p>
          <a:p>
            <a:r>
              <a:rPr lang="en-US" sz="1000" dirty="0"/>
              <a:t>explain purpose and lead first step is to learn how to interpret standard</a:t>
            </a:r>
          </a:p>
        </p:txBody>
      </p:sp>
      <p:sp>
        <p:nvSpPr>
          <p:cNvPr id="4" name="Slide Number Placeholder 3"/>
          <p:cNvSpPr>
            <a:spLocks noGrp="1"/>
          </p:cNvSpPr>
          <p:nvPr>
            <p:ph type="sldNum" sz="quarter" idx="10"/>
          </p:nvPr>
        </p:nvSpPr>
        <p:spPr/>
        <p:txBody>
          <a:bodyPr/>
          <a:lstStyle/>
          <a:p>
            <a:fld id="{6506E352-FC09-42A0-8D3D-3BE439AD7FD6}" type="slidenum">
              <a:rPr lang="en-US" smtClean="0"/>
              <a:t>37</a:t>
            </a:fld>
            <a:endParaRPr lang="en-US" dirty="0"/>
          </a:p>
        </p:txBody>
      </p:sp>
    </p:spTree>
    <p:extLst>
      <p:ext uri="{BB962C8B-B14F-4D97-AF65-F5344CB8AC3E}">
        <p14:creationId xmlns:p14="http://schemas.microsoft.com/office/powerpoint/2010/main" val="2938414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14143">
              <a:defRPr/>
            </a:pPr>
            <a:r>
              <a:rPr lang="en-US" sz="1000" dirty="0"/>
              <a:t>BREAKOUT Activity 25 Minutes  -- </a:t>
            </a:r>
          </a:p>
          <a:p>
            <a:pPr defTabSz="714143">
              <a:defRPr/>
            </a:pPr>
            <a:endParaRPr lang="en-US" sz="1000" dirty="0"/>
          </a:p>
          <a:p>
            <a:r>
              <a:rPr lang="en-US" sz="1000" b="1" dirty="0"/>
              <a:t>Goals:</a:t>
            </a:r>
          </a:p>
          <a:p>
            <a:pPr marL="705847" lvl="1" indent="-352908">
              <a:buFont typeface="+mj-lt"/>
              <a:buAutoNum type="arabicPeriod"/>
            </a:pPr>
            <a:r>
              <a:rPr lang="en-US" sz="1000" dirty="0"/>
              <a:t>Provide an opportunity to discuss varying perspectives on standards</a:t>
            </a:r>
          </a:p>
          <a:p>
            <a:pPr marL="705847" lvl="1" indent="-352908">
              <a:buFont typeface="+mj-lt"/>
              <a:buAutoNum type="arabicPeriod"/>
            </a:pPr>
            <a:r>
              <a:rPr lang="en-US" sz="1000" dirty="0"/>
              <a:t>Identify differences among standards that may seem overly similar</a:t>
            </a:r>
          </a:p>
          <a:p>
            <a:pPr marL="705847" lvl="1" indent="-352908">
              <a:buFont typeface="+mj-lt"/>
              <a:buAutoNum type="arabicPeriod"/>
            </a:pPr>
            <a:r>
              <a:rPr lang="en-US" sz="1000" dirty="0"/>
              <a:t>Identify 1-2 pieces of evidence that could demonstrate college’s alignment </a:t>
            </a:r>
          </a:p>
          <a:p>
            <a:pPr marL="705847" lvl="1" indent="-352908">
              <a:buFont typeface="+mj-lt"/>
              <a:buAutoNum type="arabicPeriod"/>
            </a:pPr>
            <a:r>
              <a:rPr lang="en-US" sz="1000" dirty="0"/>
              <a:t>Begin to norm college’s interpretations and expectations</a:t>
            </a:r>
          </a:p>
          <a:p>
            <a:pPr defTabSz="714143">
              <a:defRPr/>
            </a:pPr>
            <a:endParaRPr lang="en-US" sz="1000" dirty="0"/>
          </a:p>
          <a:p>
            <a:pPr defTabSz="714143">
              <a:defRPr/>
            </a:pPr>
            <a:endParaRPr lang="en-US" sz="1000" dirty="0"/>
          </a:p>
          <a:p>
            <a:pPr defTabSz="714143">
              <a:defRPr/>
            </a:pPr>
            <a:r>
              <a:rPr lang="en-US" sz="1000" dirty="0"/>
              <a:t>5 min –explain assignment, provide handouts, have guide excerpts available to help</a:t>
            </a:r>
          </a:p>
          <a:p>
            <a:endParaRPr lang="en-US" sz="1000" dirty="0"/>
          </a:p>
          <a:p>
            <a:r>
              <a:rPr lang="en-US" sz="1000" dirty="0"/>
              <a:t>Note they will need to distinguish among similar sounding standards, how distinguish, how not redundant?</a:t>
            </a:r>
          </a:p>
          <a:p>
            <a:r>
              <a:rPr lang="en-US" sz="1000" dirty="0"/>
              <a:t>-lens of main standard</a:t>
            </a:r>
          </a:p>
          <a:p>
            <a:r>
              <a:rPr lang="en-US" sz="1000" dirty="0"/>
              <a:t>-detail or level of system under review</a:t>
            </a:r>
          </a:p>
          <a:p>
            <a:r>
              <a:rPr lang="en-US" sz="1000" dirty="0"/>
              <a:t>-policy or procedure</a:t>
            </a:r>
          </a:p>
        </p:txBody>
      </p:sp>
      <p:sp>
        <p:nvSpPr>
          <p:cNvPr id="4" name="Slide Number Placeholder 3"/>
          <p:cNvSpPr>
            <a:spLocks noGrp="1"/>
          </p:cNvSpPr>
          <p:nvPr>
            <p:ph type="sldNum" sz="quarter" idx="10"/>
          </p:nvPr>
        </p:nvSpPr>
        <p:spPr/>
        <p:txBody>
          <a:bodyPr/>
          <a:lstStyle/>
          <a:p>
            <a:fld id="{6506E352-FC09-42A0-8D3D-3BE439AD7FD6}" type="slidenum">
              <a:rPr lang="en-US" smtClean="0"/>
              <a:t>38</a:t>
            </a:fld>
            <a:endParaRPr lang="en-US" dirty="0"/>
          </a:p>
        </p:txBody>
      </p:sp>
    </p:spTree>
    <p:extLst>
      <p:ext uri="{BB962C8B-B14F-4D97-AF65-F5344CB8AC3E}">
        <p14:creationId xmlns:p14="http://schemas.microsoft.com/office/powerpoint/2010/main" val="3524114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per group</a:t>
            </a:r>
          </a:p>
        </p:txBody>
      </p:sp>
      <p:sp>
        <p:nvSpPr>
          <p:cNvPr id="4" name="Slide Number Placeholder 3"/>
          <p:cNvSpPr>
            <a:spLocks noGrp="1"/>
          </p:cNvSpPr>
          <p:nvPr>
            <p:ph type="sldNum" sz="quarter" idx="10"/>
          </p:nvPr>
        </p:nvSpPr>
        <p:spPr/>
        <p:txBody>
          <a:bodyPr/>
          <a:lstStyle/>
          <a:p>
            <a:fld id="{6506E352-FC09-42A0-8D3D-3BE439AD7FD6}" type="slidenum">
              <a:rPr lang="en-US" smtClean="0"/>
              <a:t>39</a:t>
            </a:fld>
            <a:endParaRPr lang="en-US" dirty="0"/>
          </a:p>
        </p:txBody>
      </p:sp>
    </p:spTree>
    <p:extLst>
      <p:ext uri="{BB962C8B-B14F-4D97-AF65-F5344CB8AC3E}">
        <p14:creationId xmlns:p14="http://schemas.microsoft.com/office/powerpoint/2010/main" val="158377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Gohar</a:t>
            </a:r>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a:t>
            </a:fld>
            <a:endParaRPr lang="en-US" dirty="0"/>
          </a:p>
        </p:txBody>
      </p:sp>
    </p:spTree>
    <p:extLst>
      <p:ext uri="{BB962C8B-B14F-4D97-AF65-F5344CB8AC3E}">
        <p14:creationId xmlns:p14="http://schemas.microsoft.com/office/powerpoint/2010/main" val="2191288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per group</a:t>
            </a:r>
          </a:p>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40</a:t>
            </a:fld>
            <a:endParaRPr lang="en-US" dirty="0"/>
          </a:p>
        </p:txBody>
      </p:sp>
    </p:spTree>
    <p:extLst>
      <p:ext uri="{BB962C8B-B14F-4D97-AF65-F5344CB8AC3E}">
        <p14:creationId xmlns:p14="http://schemas.microsoft.com/office/powerpoint/2010/main" val="681978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per group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41</a:t>
            </a:fld>
            <a:endParaRPr lang="en-US" dirty="0"/>
          </a:p>
        </p:txBody>
      </p:sp>
    </p:spTree>
    <p:extLst>
      <p:ext uri="{BB962C8B-B14F-4D97-AF65-F5344CB8AC3E}">
        <p14:creationId xmlns:p14="http://schemas.microsoft.com/office/powerpoint/2010/main" val="477735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 per group</a:t>
            </a:r>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42</a:t>
            </a:fld>
            <a:endParaRPr lang="en-US" dirty="0"/>
          </a:p>
        </p:txBody>
      </p:sp>
    </p:spTree>
    <p:extLst>
      <p:ext uri="{BB962C8B-B14F-4D97-AF65-F5344CB8AC3E}">
        <p14:creationId xmlns:p14="http://schemas.microsoft.com/office/powerpoint/2010/main" val="32154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will need to distinguish among similar sounding standards, how distinguish, how not redundant?</a:t>
            </a:r>
          </a:p>
          <a:p>
            <a:r>
              <a:rPr lang="en-US" dirty="0"/>
              <a:t>-lens of main standard</a:t>
            </a:r>
          </a:p>
          <a:p>
            <a:r>
              <a:rPr lang="en-US" dirty="0"/>
              <a:t>-detail or level of system under review</a:t>
            </a:r>
          </a:p>
          <a:p>
            <a:r>
              <a:rPr lang="en-US" dirty="0"/>
              <a:t>-policy or procedure or practice or outcome</a:t>
            </a:r>
          </a:p>
          <a:p>
            <a:endParaRPr lang="en-US" dirty="0"/>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43</a:t>
            </a:fld>
            <a:endParaRPr lang="en-US" dirty="0"/>
          </a:p>
        </p:txBody>
      </p:sp>
    </p:spTree>
    <p:extLst>
      <p:ext uri="{BB962C8B-B14F-4D97-AF65-F5344CB8AC3E}">
        <p14:creationId xmlns:p14="http://schemas.microsoft.com/office/powerpoint/2010/main" val="642193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44</a:t>
            </a:fld>
            <a:endParaRPr lang="en-US" dirty="0"/>
          </a:p>
        </p:txBody>
      </p:sp>
    </p:spTree>
    <p:extLst>
      <p:ext uri="{BB962C8B-B14F-4D97-AF65-F5344CB8AC3E}">
        <p14:creationId xmlns:p14="http://schemas.microsoft.com/office/powerpoint/2010/main" val="24400476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template, in the guide, remember technical report not dissertation, start with understanding the standard and looking to your evidence first, then analyze, discuss,  and write – analysis is heart of report</a:t>
            </a:r>
          </a:p>
        </p:txBody>
      </p:sp>
      <p:sp>
        <p:nvSpPr>
          <p:cNvPr id="4" name="Slide Number Placeholder 3"/>
          <p:cNvSpPr>
            <a:spLocks noGrp="1"/>
          </p:cNvSpPr>
          <p:nvPr>
            <p:ph type="sldNum" sz="quarter" idx="10"/>
          </p:nvPr>
        </p:nvSpPr>
        <p:spPr/>
        <p:txBody>
          <a:bodyPr/>
          <a:lstStyle/>
          <a:p>
            <a:fld id="{6506E352-FC09-42A0-8D3D-3BE439AD7FD6}" type="slidenum">
              <a:rPr lang="en-US" smtClean="0"/>
              <a:t>45</a:t>
            </a:fld>
            <a:endParaRPr lang="en-US" dirty="0"/>
          </a:p>
        </p:txBody>
      </p:sp>
    </p:spTree>
    <p:extLst>
      <p:ext uri="{BB962C8B-B14F-4D97-AF65-F5344CB8AC3E}">
        <p14:creationId xmlns:p14="http://schemas.microsoft.com/office/powerpoint/2010/main" val="39186070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tips and perspectives both as ALO and peer reviewer </a:t>
            </a:r>
          </a:p>
          <a:p>
            <a:endParaRPr lang="en-US" dirty="0"/>
          </a:p>
        </p:txBody>
      </p:sp>
      <p:sp>
        <p:nvSpPr>
          <p:cNvPr id="4" name="Slide Number Placeholder 3"/>
          <p:cNvSpPr>
            <a:spLocks noGrp="1"/>
          </p:cNvSpPr>
          <p:nvPr>
            <p:ph type="sldNum" sz="quarter" idx="10"/>
          </p:nvPr>
        </p:nvSpPr>
        <p:spPr/>
        <p:txBody>
          <a:bodyPr/>
          <a:lstStyle/>
          <a:p>
            <a:fld id="{6506E352-FC09-42A0-8D3D-3BE439AD7FD6}" type="slidenum">
              <a:rPr lang="en-US" smtClean="0"/>
              <a:t>46</a:t>
            </a:fld>
            <a:endParaRPr lang="en-US" dirty="0"/>
          </a:p>
        </p:txBody>
      </p:sp>
    </p:spTree>
    <p:extLst>
      <p:ext uri="{BB962C8B-B14F-4D97-AF65-F5344CB8AC3E}">
        <p14:creationId xmlns:p14="http://schemas.microsoft.com/office/powerpoint/2010/main" val="1792766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900" dirty="0"/>
          </a:p>
        </p:txBody>
      </p:sp>
      <p:sp>
        <p:nvSpPr>
          <p:cNvPr id="4" name="Slide Number Placeholder 3"/>
          <p:cNvSpPr>
            <a:spLocks noGrp="1"/>
          </p:cNvSpPr>
          <p:nvPr>
            <p:ph type="sldNum" sz="quarter" idx="10"/>
          </p:nvPr>
        </p:nvSpPr>
        <p:spPr/>
        <p:txBody>
          <a:bodyPr/>
          <a:lstStyle/>
          <a:p>
            <a:fld id="{6506E352-FC09-42A0-8D3D-3BE439AD7FD6}" type="slidenum">
              <a:rPr lang="en-US" smtClean="0"/>
              <a:t>47</a:t>
            </a:fld>
            <a:endParaRPr lang="en-US" dirty="0"/>
          </a:p>
        </p:txBody>
      </p:sp>
    </p:spTree>
    <p:extLst>
      <p:ext uri="{BB962C8B-B14F-4D97-AF65-F5344CB8AC3E}">
        <p14:creationId xmlns:p14="http://schemas.microsoft.com/office/powerpoint/2010/main" val="4667765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1923">
              <a:defRPr/>
            </a:pPr>
            <a:fld id="{6506E352-FC09-42A0-8D3D-3BE439AD7FD6}" type="slidenum">
              <a:rPr lang="en-US">
                <a:solidFill>
                  <a:prstClr val="black"/>
                </a:solidFill>
                <a:latin typeface="Calibri" panose="020F0502020204030204"/>
              </a:rPr>
              <a:pPr defTabSz="941923">
                <a:defRPr/>
              </a:pPr>
              <a:t>48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38876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historical novel, focus on most current and reasonable</a:t>
            </a:r>
            <a:r>
              <a:rPr lang="en-US" baseline="0" dirty="0" smtClean="0"/>
              <a:t> available</a:t>
            </a:r>
            <a:endParaRPr lang="en-US" dirty="0"/>
          </a:p>
        </p:txBody>
      </p:sp>
      <p:sp>
        <p:nvSpPr>
          <p:cNvPr id="4" name="Slide Number Placeholder 3"/>
          <p:cNvSpPr>
            <a:spLocks noGrp="1"/>
          </p:cNvSpPr>
          <p:nvPr>
            <p:ph type="sldNum" sz="quarter" idx="10"/>
          </p:nvPr>
        </p:nvSpPr>
        <p:spPr/>
        <p:txBody>
          <a:bodyPr/>
          <a:lstStyle/>
          <a:p>
            <a:pPr defTabSz="941923">
              <a:defRPr/>
            </a:pPr>
            <a:fld id="{6506E352-FC09-42A0-8D3D-3BE439AD7FD6}" type="slidenum">
              <a:rPr lang="en-US">
                <a:solidFill>
                  <a:prstClr val="black"/>
                </a:solidFill>
                <a:latin typeface="Calibri" panose="020F0502020204030204"/>
              </a:rPr>
              <a:pPr defTabSz="941923">
                <a:defRPr/>
              </a:pPr>
              <a:t>49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48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05847">
              <a:defRPr/>
            </a:pPr>
            <a:fld id="{6506E352-FC09-42A0-8D3D-3BE439AD7FD6}" type="slidenum">
              <a:rPr lang="en-US">
                <a:solidFill>
                  <a:prstClr val="black"/>
                </a:solidFill>
                <a:latin typeface="Calibri"/>
              </a:rPr>
              <a:pPr defTabSz="705847">
                <a:defRPr/>
              </a:pPr>
              <a:t>5</a:t>
            </a:fld>
            <a:endParaRPr lang="en-US" dirty="0">
              <a:solidFill>
                <a:prstClr val="black"/>
              </a:solidFill>
              <a:latin typeface="Calibri"/>
            </a:endParaRPr>
          </a:p>
        </p:txBody>
      </p:sp>
    </p:spTree>
    <p:extLst>
      <p:ext uri="{BB962C8B-B14F-4D97-AF65-F5344CB8AC3E}">
        <p14:creationId xmlns:p14="http://schemas.microsoft.com/office/powerpoint/2010/main" val="1937533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50</a:t>
            </a:fld>
            <a:endParaRPr lang="en-US" dirty="0"/>
          </a:p>
        </p:txBody>
      </p:sp>
    </p:spTree>
    <p:extLst>
      <p:ext uri="{BB962C8B-B14F-4D97-AF65-F5344CB8AC3E}">
        <p14:creationId xmlns:p14="http://schemas.microsoft.com/office/powerpoint/2010/main" val="18189933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51</a:t>
            </a:fld>
            <a:endParaRPr lang="en-US" dirty="0"/>
          </a:p>
        </p:txBody>
      </p:sp>
    </p:spTree>
    <p:extLst>
      <p:ext uri="{BB962C8B-B14F-4D97-AF65-F5344CB8AC3E}">
        <p14:creationId xmlns:p14="http://schemas.microsoft.com/office/powerpoint/2010/main" val="38761868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11:00 – 11:20am – slides 31 - 33</a:t>
            </a:r>
          </a:p>
          <a:p>
            <a:endParaRPr lang="en-US" sz="1000" dirty="0"/>
          </a:p>
          <a:p>
            <a:r>
              <a:rPr lang="en-US" sz="1000" dirty="0"/>
              <a:t>ISER production per your timelines</a:t>
            </a:r>
          </a:p>
          <a:p>
            <a:pPr marL="176611" indent="-176611">
              <a:buFont typeface="Arial" panose="020B0604020202020204" pitchFamily="34" charset="0"/>
              <a:buChar char="•"/>
            </a:pPr>
            <a:r>
              <a:rPr lang="en-US" sz="1000" dirty="0"/>
              <a:t>Analyze Standard</a:t>
            </a:r>
          </a:p>
          <a:p>
            <a:pPr marL="176611" indent="-176611">
              <a:buFont typeface="Arial" panose="020B0604020202020204" pitchFamily="34" charset="0"/>
              <a:buChar char="•"/>
            </a:pPr>
            <a:r>
              <a:rPr lang="en-US" sz="1000" dirty="0"/>
              <a:t>Gather evidence first</a:t>
            </a:r>
          </a:p>
          <a:p>
            <a:pPr marL="176611" indent="-176611">
              <a:buFont typeface="Arial" panose="020B0604020202020204" pitchFamily="34" charset="0"/>
              <a:buChar char="•"/>
            </a:pPr>
            <a:r>
              <a:rPr lang="en-US" sz="1000" dirty="0"/>
              <a:t>Identify Gaps</a:t>
            </a:r>
          </a:p>
          <a:p>
            <a:pPr marL="176611" indent="-176611">
              <a:buFont typeface="Arial" panose="020B0604020202020204" pitchFamily="34" charset="0"/>
              <a:buChar char="•"/>
            </a:pPr>
            <a:r>
              <a:rPr lang="en-US" sz="1000" dirty="0"/>
              <a:t>Make changes</a:t>
            </a:r>
          </a:p>
          <a:p>
            <a:pPr marL="176611" indent="-176611">
              <a:buFont typeface="Arial" panose="020B0604020202020204" pitchFamily="34" charset="0"/>
              <a:buChar char="•"/>
            </a:pPr>
            <a:r>
              <a:rPr lang="en-US" sz="1000" dirty="0"/>
              <a:t>Write report</a:t>
            </a:r>
          </a:p>
          <a:p>
            <a:pPr marL="176611" indent="-176611">
              <a:buFont typeface="Arial" panose="020B0604020202020204" pitchFamily="34" charset="0"/>
              <a:buChar char="•"/>
            </a:pPr>
            <a:r>
              <a:rPr lang="en-US" sz="1000" dirty="0"/>
              <a:t>Reviews process</a:t>
            </a:r>
          </a:p>
          <a:p>
            <a:endParaRPr lang="en-US" sz="1000" dirty="0"/>
          </a:p>
          <a:p>
            <a:r>
              <a:rPr lang="en-US" sz="1000" dirty="0"/>
              <a:t>Dec. 2022/Jan 2023 (60 days in advance of Team ISER Review) Report due to ACCJC</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506E352-FC09-42A0-8D3D-3BE439AD7FD6}" type="slidenum">
              <a:rPr lang="en-US" smtClean="0"/>
              <a:t>52</a:t>
            </a:fld>
            <a:endParaRPr lang="en-US" dirty="0"/>
          </a:p>
        </p:txBody>
      </p:sp>
    </p:spTree>
    <p:extLst>
      <p:ext uri="{BB962C8B-B14F-4D97-AF65-F5344CB8AC3E}">
        <p14:creationId xmlns:p14="http://schemas.microsoft.com/office/powerpoint/2010/main" val="28390087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53</a:t>
            </a:fld>
            <a:endParaRPr lang="en-US" dirty="0"/>
          </a:p>
        </p:txBody>
      </p:sp>
    </p:spTree>
    <p:extLst>
      <p:ext uri="{BB962C8B-B14F-4D97-AF65-F5344CB8AC3E}">
        <p14:creationId xmlns:p14="http://schemas.microsoft.com/office/powerpoint/2010/main" val="282181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dirty="0" smtClean="0"/>
              <a:t>https://www.menti.com/cn9od8ne75 </a:t>
            </a:r>
          </a:p>
        </p:txBody>
      </p:sp>
      <p:sp>
        <p:nvSpPr>
          <p:cNvPr id="4" name="Slide Number Placeholder 3"/>
          <p:cNvSpPr>
            <a:spLocks noGrp="1"/>
          </p:cNvSpPr>
          <p:nvPr>
            <p:ph type="sldNum" sz="quarter" idx="10"/>
          </p:nvPr>
        </p:nvSpPr>
        <p:spPr/>
        <p:txBody>
          <a:bodyPr/>
          <a:lstStyle/>
          <a:p>
            <a:fld id="{6506E352-FC09-42A0-8D3D-3BE439AD7FD6}" type="slidenum">
              <a:rPr lang="en-US" smtClean="0"/>
              <a:t>6</a:t>
            </a:fld>
            <a:endParaRPr lang="en-US" dirty="0"/>
          </a:p>
        </p:txBody>
      </p:sp>
    </p:spTree>
    <p:extLst>
      <p:ext uri="{BB962C8B-B14F-4D97-AF65-F5344CB8AC3E}">
        <p14:creationId xmlns:p14="http://schemas.microsoft.com/office/powerpoint/2010/main" val="77617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506E352-FC09-42A0-8D3D-3BE439AD7FD6}" type="slidenum">
              <a:rPr lang="en-US" smtClean="0"/>
              <a:t>7</a:t>
            </a:fld>
            <a:endParaRPr lang="en-US" dirty="0"/>
          </a:p>
        </p:txBody>
      </p:sp>
    </p:spTree>
    <p:extLst>
      <p:ext uri="{BB962C8B-B14F-4D97-AF65-F5344CB8AC3E}">
        <p14:creationId xmlns:p14="http://schemas.microsoft.com/office/powerpoint/2010/main" val="144744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6443">
              <a:defRPr/>
            </a:pPr>
            <a:r>
              <a:rPr lang="en-US" dirty="0"/>
              <a:t>Gohar ask to Type in chat</a:t>
            </a:r>
          </a:p>
        </p:txBody>
      </p:sp>
      <p:sp>
        <p:nvSpPr>
          <p:cNvPr id="4" name="Slide Number Placeholder 3"/>
          <p:cNvSpPr>
            <a:spLocks noGrp="1"/>
          </p:cNvSpPr>
          <p:nvPr>
            <p:ph type="sldNum" sz="quarter" idx="10"/>
          </p:nvPr>
        </p:nvSpPr>
        <p:spPr/>
        <p:txBody>
          <a:bodyPr/>
          <a:lstStyle/>
          <a:p>
            <a:fld id="{6506E352-FC09-42A0-8D3D-3BE439AD7FD6}" type="slidenum">
              <a:rPr lang="en-US" smtClean="0"/>
              <a:t>8</a:t>
            </a:fld>
            <a:endParaRPr lang="en-US" dirty="0"/>
          </a:p>
        </p:txBody>
      </p:sp>
    </p:spTree>
    <p:extLst>
      <p:ext uri="{BB962C8B-B14F-4D97-AF65-F5344CB8AC3E}">
        <p14:creationId xmlns:p14="http://schemas.microsoft.com/office/powerpoint/2010/main" val="291675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711200"/>
            <a:ext cx="6316662" cy="3552825"/>
          </a:xfrm>
        </p:spPr>
      </p:sp>
      <p:sp>
        <p:nvSpPr>
          <p:cNvPr id="3" name="Notes Placeholder 2"/>
          <p:cNvSpPr>
            <a:spLocks noGrp="1"/>
          </p:cNvSpPr>
          <p:nvPr>
            <p:ph type="body" idx="1"/>
          </p:nvPr>
        </p:nvSpPr>
        <p:spPr/>
        <p:txBody>
          <a:bodyPr/>
          <a:lstStyle/>
          <a:p>
            <a:pPr marL="165310"/>
            <a:r>
              <a:rPr lang="en-US" sz="1000" dirty="0"/>
              <a:t>-institutional effort over 2 </a:t>
            </a:r>
            <a:r>
              <a:rPr lang="en-US" sz="1000" dirty="0" err="1"/>
              <a:t>yr</a:t>
            </a:r>
            <a:r>
              <a:rPr lang="en-US" sz="1000" dirty="0"/>
              <a:t> period, reaffirm reasons they mentioned</a:t>
            </a:r>
          </a:p>
          <a:p>
            <a:pPr marL="165310"/>
            <a:r>
              <a:rPr lang="en-US" sz="1000" dirty="0"/>
              <a:t>Benefits of this practice:</a:t>
            </a:r>
          </a:p>
          <a:p>
            <a:pPr marL="165310"/>
            <a:r>
              <a:rPr lang="en-US" sz="1000" dirty="0"/>
              <a:t>-Gives credibility to degrees and credentials awarded to students (transfer and employment)</a:t>
            </a:r>
          </a:p>
          <a:p>
            <a:pPr marL="165310"/>
            <a:r>
              <a:rPr lang="en-US" sz="1000" dirty="0"/>
              <a:t>-Stimulates institutional innovation and improvement</a:t>
            </a:r>
          </a:p>
          <a:p>
            <a:pPr marL="165310"/>
            <a:r>
              <a:rPr lang="en-US" sz="1000" dirty="0"/>
              <a:t>-Enables access to Title IV (Federal Student Aid)</a:t>
            </a:r>
          </a:p>
          <a:p>
            <a:pPr marL="165310"/>
            <a:r>
              <a:rPr lang="en-US" sz="1000" dirty="0"/>
              <a:t>-Provides quality assurance to students, the public, and other institutions that your Colleges are achieving their missions </a:t>
            </a:r>
          </a:p>
          <a:p>
            <a:pPr marL="165310"/>
            <a:endParaRPr lang="en-US" dirty="0"/>
          </a:p>
          <a:p>
            <a:pPr marL="165310"/>
            <a:endParaRPr lang="en-US" sz="1900" dirty="0"/>
          </a:p>
        </p:txBody>
      </p:sp>
      <p:sp>
        <p:nvSpPr>
          <p:cNvPr id="4" name="Slide Number Placeholder 3"/>
          <p:cNvSpPr>
            <a:spLocks noGrp="1"/>
          </p:cNvSpPr>
          <p:nvPr>
            <p:ph type="sldNum" sz="quarter" idx="10"/>
          </p:nvPr>
        </p:nvSpPr>
        <p:spPr>
          <a:xfrm>
            <a:off x="4072288" y="8999653"/>
            <a:ext cx="3115375" cy="473752"/>
          </a:xfrm>
          <a:prstGeom prst="rect">
            <a:avLst/>
          </a:prstGeom>
        </p:spPr>
        <p:txBody>
          <a:bodyPr/>
          <a:lstStyle/>
          <a:p>
            <a:fld id="{0552013D-7129-4D2E-B9DD-5814390F9855}" type="slidenum">
              <a:rPr lang="en-US" smtClean="0"/>
              <a:t>9</a:t>
            </a:fld>
            <a:endParaRPr lang="en-US"/>
          </a:p>
        </p:txBody>
      </p:sp>
    </p:spTree>
    <p:extLst>
      <p:ext uri="{BB962C8B-B14F-4D97-AF65-F5344CB8AC3E}">
        <p14:creationId xmlns:p14="http://schemas.microsoft.com/office/powerpoint/2010/main" val="266465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30690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1093789"/>
            <a:ext cx="10515600" cy="596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lstStyle>
            <a:lvl1pPr marL="457189" lvl="0" indent="-406390" algn="l">
              <a:lnSpc>
                <a:spcPct val="90000"/>
              </a:lnSpc>
              <a:spcBef>
                <a:spcPts val="1000"/>
              </a:spcBef>
              <a:spcAft>
                <a:spcPts val="0"/>
              </a:spcAft>
              <a:buClr>
                <a:schemeClr val="dk1"/>
              </a:buClr>
              <a:buSzPts val="2800"/>
              <a:buChar char="•"/>
              <a:defRPr>
                <a:latin typeface="Arial"/>
                <a:ea typeface="Arial"/>
                <a:cs typeface="Arial"/>
                <a:sym typeface="Arial"/>
              </a:defRPr>
            </a:lvl1pPr>
            <a:lvl2pPr marL="914377" lvl="1" indent="-380990" algn="l">
              <a:lnSpc>
                <a:spcPct val="90000"/>
              </a:lnSpc>
              <a:spcBef>
                <a:spcPts val="500"/>
              </a:spcBef>
              <a:spcAft>
                <a:spcPts val="0"/>
              </a:spcAft>
              <a:buClr>
                <a:schemeClr val="dk1"/>
              </a:buClr>
              <a:buSzPts val="2400"/>
              <a:buChar char="•"/>
              <a:defRPr>
                <a:latin typeface="Arial"/>
                <a:ea typeface="Arial"/>
                <a:cs typeface="Arial"/>
                <a:sym typeface="Arial"/>
              </a:defRPr>
            </a:lvl2pPr>
            <a:lvl3pPr marL="1371566" lvl="2" indent="-355591" algn="l">
              <a:lnSpc>
                <a:spcPct val="90000"/>
              </a:lnSpc>
              <a:spcBef>
                <a:spcPts val="500"/>
              </a:spcBef>
              <a:spcAft>
                <a:spcPts val="0"/>
              </a:spcAft>
              <a:buClr>
                <a:schemeClr val="dk1"/>
              </a:buClr>
              <a:buSzPts val="2000"/>
              <a:buChar char="•"/>
              <a:defRPr>
                <a:latin typeface="Arial"/>
                <a:ea typeface="Arial"/>
                <a:cs typeface="Arial"/>
                <a:sym typeface="Arial"/>
              </a:defRPr>
            </a:lvl3pPr>
            <a:lvl4pPr marL="1828754" lvl="3" indent="-342891" algn="l">
              <a:lnSpc>
                <a:spcPct val="90000"/>
              </a:lnSpc>
              <a:spcBef>
                <a:spcPts val="500"/>
              </a:spcBef>
              <a:spcAft>
                <a:spcPts val="0"/>
              </a:spcAft>
              <a:buClr>
                <a:schemeClr val="dk1"/>
              </a:buClr>
              <a:buSzPts val="1800"/>
              <a:buChar char="•"/>
              <a:defRPr>
                <a:latin typeface="Arial"/>
                <a:ea typeface="Arial"/>
                <a:cs typeface="Arial"/>
                <a:sym typeface="Arial"/>
              </a:defRPr>
            </a:lvl4pPr>
            <a:lvl5pPr marL="2285943" lvl="4" indent="-342891" algn="l">
              <a:lnSpc>
                <a:spcPct val="90000"/>
              </a:lnSpc>
              <a:spcBef>
                <a:spcPts val="500"/>
              </a:spcBef>
              <a:spcAft>
                <a:spcPts val="0"/>
              </a:spcAft>
              <a:buClr>
                <a:schemeClr val="dk1"/>
              </a:buClr>
              <a:buSzPts val="1800"/>
              <a:buChar char="•"/>
              <a:defRPr>
                <a:latin typeface="Arial"/>
                <a:ea typeface="Arial"/>
                <a:cs typeface="Arial"/>
                <a:sym typeface="Arial"/>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17416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742239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04831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4376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527889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19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19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63959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5061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5061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7818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5099308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2242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9245092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9/26/2022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97214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23298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177635"/>
            <a:ext cx="2628900" cy="48494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177636"/>
            <a:ext cx="7734300" cy="4849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388255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charset="0"/>
                <a:ea typeface="Arial" charset="0"/>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90825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4376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19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19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0655"/>
            <a:ext cx="10515600" cy="61003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5061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5061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smtClean="0"/>
              <a:t>9/26/2022</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1458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latin typeface="Arial" charset="0"/>
                <a:ea typeface="Arial" charset="0"/>
                <a:cs typeface="Arial" charset="0"/>
              </a:rPr>
              <a:t>ACCJC.ORG</a:t>
            </a:r>
            <a:endParaRPr lang="en-US" sz="1200" dirty="0">
              <a:latin typeface="Arial" charset="0"/>
              <a:ea typeface="Arial" charset="0"/>
              <a:cs typeface="Arial" charset="0"/>
            </a:endParaRPr>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7375" y="6102976"/>
            <a:ext cx="3465735" cy="604137"/>
          </a:xfrm>
          <a:prstGeom prst="rect">
            <a:avLst/>
          </a:prstGeom>
        </p:spPr>
      </p:pic>
    </p:spTree>
    <p:extLst>
      <p:ext uri="{BB962C8B-B14F-4D97-AF65-F5344CB8AC3E}">
        <p14:creationId xmlns:p14="http://schemas.microsoft.com/office/powerpoint/2010/main" val="68827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0" r:id="rId12"/>
    <p:sldLayoutId id="2147483697"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3788"/>
            <a:ext cx="10515600" cy="5969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14580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userDrawn="1"/>
        </p:nvSpPr>
        <p:spPr>
          <a:xfrm>
            <a:off x="9701563" y="6356351"/>
            <a:ext cx="1652239" cy="228600"/>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smtClean="0">
                <a:latin typeface="Arial" charset="0"/>
                <a:ea typeface="Arial" charset="0"/>
                <a:cs typeface="Arial" charset="0"/>
              </a:rPr>
              <a:t>ACCJC.ORG</a:t>
            </a:r>
            <a:endParaRPr lang="en-US" sz="1200" dirty="0">
              <a:latin typeface="Arial" charset="0"/>
              <a:ea typeface="Arial" charset="0"/>
              <a:cs typeface="Arial" charset="0"/>
            </a:endParaRP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914400"/>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38200" y="6032640"/>
            <a:ext cx="3465735" cy="604137"/>
          </a:xfrm>
          <a:prstGeom prst="rect">
            <a:avLst/>
          </a:prstGeom>
        </p:spPr>
      </p:pic>
    </p:spTree>
    <p:extLst>
      <p:ext uri="{BB962C8B-B14F-4D97-AF65-F5344CB8AC3E}">
        <p14:creationId xmlns:p14="http://schemas.microsoft.com/office/powerpoint/2010/main" val="1924103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8" Type="http://schemas.openxmlformats.org/officeDocument/2006/relationships/hyperlink" Target="https://accjc.org/educational-series/" TargetMode="External"/><Relationship Id="rId13" Type="http://schemas.openxmlformats.org/officeDocument/2006/relationships/hyperlink" Target="https://accjc.org/accjc-connect/" TargetMode="External"/><Relationship Id="rId3" Type="http://schemas.openxmlformats.org/officeDocument/2006/relationships/hyperlink" Target="https://accjc.org/" TargetMode="External"/><Relationship Id="rId7" Type="http://schemas.openxmlformats.org/officeDocument/2006/relationships/hyperlink" Target="https://accjc.org/guides-and-manuals/" TargetMode="External"/><Relationship Id="rId12" Type="http://schemas.openxmlformats.org/officeDocument/2006/relationships/hyperlink" Target="https://accjc.org/forms/news-signup/" TargetMode="External"/><Relationship Id="rId17" Type="http://schemas.openxmlformats.org/officeDocument/2006/relationships/image" Target="../media/image26.png"/><Relationship Id="rId2" Type="http://schemas.openxmlformats.org/officeDocument/2006/relationships/notesSlide" Target="../notesSlides/notesSlide27.xml"/><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accjc.org/eligibility-requirements-standards-policies/" TargetMode="External"/><Relationship Id="rId11" Type="http://schemas.openxmlformats.org/officeDocument/2006/relationships/hyperlink" Target="https://accjc.org/announcements/" TargetMode="External"/><Relationship Id="rId5" Type="http://schemas.openxmlformats.org/officeDocument/2006/relationships/hyperlink" Target="https://accjc.org/wp-content/uploads/Accreditation-Standards_-Adopted-June-2014.pdf" TargetMode="External"/><Relationship Id="rId15" Type="http://schemas.openxmlformats.org/officeDocument/2006/relationships/image" Target="../media/image24.png"/><Relationship Id="rId10" Type="http://schemas.openxmlformats.org/officeDocument/2006/relationships/hyperlink" Target="https://accjc.org/events/" TargetMode="External"/><Relationship Id="rId4" Type="http://schemas.openxmlformats.org/officeDocument/2006/relationships/hyperlink" Target="https://accjc.org/wp-content/uploads/Eligibility-Requirements-Adopted-June-2014.pdf" TargetMode="External"/><Relationship Id="rId9" Type="http://schemas.openxmlformats.org/officeDocument/2006/relationships/hyperlink" Target="https://accjc.org/webinar/" TargetMode="External"/><Relationship Id="rId14" Type="http://schemas.openxmlformats.org/officeDocument/2006/relationships/hyperlink" Target="https://accjc.org/commission-action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hyperlink" Target="https://accjc.org/guides-and-manual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accjc.org/guides-and-manuals/" TargetMode="External"/><Relationship Id="rId5" Type="http://schemas.openxmlformats.org/officeDocument/2006/relationships/image" Target="../media/image24.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3.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80" y="2149321"/>
            <a:ext cx="5798389" cy="1285746"/>
          </a:xfrm>
        </p:spPr>
        <p:txBody>
          <a:bodyPr>
            <a:normAutofit fontScale="90000"/>
          </a:bodyPr>
          <a:lstStyle/>
          <a:p>
            <a:pPr algn="ctr"/>
            <a:r>
              <a:rPr lang="en-US" b="1" dirty="0" smtClean="0"/>
              <a:t>Institutional Self Evaluation Launch and Training</a:t>
            </a:r>
            <a:endParaRPr lang="en-US" b="1" dirty="0"/>
          </a:p>
        </p:txBody>
      </p:sp>
      <p:sp>
        <p:nvSpPr>
          <p:cNvPr id="8" name="Subtitle 2"/>
          <p:cNvSpPr txBox="1">
            <a:spLocks/>
          </p:cNvSpPr>
          <p:nvPr/>
        </p:nvSpPr>
        <p:spPr>
          <a:xfrm>
            <a:off x="5949357" y="4604910"/>
            <a:ext cx="3199527" cy="514870"/>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smtClean="0"/>
              <a:t>September 28, 2022</a:t>
            </a:r>
            <a:r>
              <a:rPr lang="en-US" dirty="0" smtClean="0"/>
              <a:t/>
            </a:r>
            <a:br>
              <a:rPr lang="en-US" dirty="0" smtClean="0"/>
            </a:br>
            <a:endParaRPr lang="en-US" dirty="0"/>
          </a:p>
        </p:txBody>
      </p:sp>
      <p:sp>
        <p:nvSpPr>
          <p:cNvPr id="9" name="Subtitle 2"/>
          <p:cNvSpPr txBox="1">
            <a:spLocks/>
          </p:cNvSpPr>
          <p:nvPr/>
        </p:nvSpPr>
        <p:spPr>
          <a:xfrm>
            <a:off x="5949357" y="3658922"/>
            <a:ext cx="3199527" cy="7909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smtClean="0"/>
              <a:t>WELCOME!</a:t>
            </a:r>
            <a:endParaRPr lang="en-US" dirty="0"/>
          </a:p>
        </p:txBody>
      </p:sp>
      <p:pic>
        <p:nvPicPr>
          <p:cNvPr id="5" name="Picture 4"/>
          <p:cNvPicPr>
            <a:picLocks noChangeAspect="1"/>
          </p:cNvPicPr>
          <p:nvPr/>
        </p:nvPicPr>
        <p:blipFill>
          <a:blip r:embed="rId3"/>
          <a:stretch>
            <a:fillRect/>
          </a:stretch>
        </p:blipFill>
        <p:spPr>
          <a:xfrm>
            <a:off x="325797" y="1372968"/>
            <a:ext cx="4145914" cy="2513231"/>
          </a:xfrm>
          <a:prstGeom prst="rect">
            <a:avLst/>
          </a:prstGeom>
        </p:spPr>
      </p:pic>
    </p:spTree>
    <p:extLst>
      <p:ext uri="{BB962C8B-B14F-4D97-AF65-F5344CB8AC3E}">
        <p14:creationId xmlns:p14="http://schemas.microsoft.com/office/powerpoint/2010/main" val="19331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0933">
            <a:off x="8290538" y="3025788"/>
            <a:ext cx="3013680" cy="1243467"/>
          </a:xfrm>
          <a:prstGeom prst="rect">
            <a:avLst/>
          </a:prstGeom>
        </p:spPr>
      </p:pic>
      <p:sp>
        <p:nvSpPr>
          <p:cNvPr id="2" name="Title 1"/>
          <p:cNvSpPr>
            <a:spLocks noGrp="1"/>
          </p:cNvSpPr>
          <p:nvPr>
            <p:ph type="title"/>
          </p:nvPr>
        </p:nvSpPr>
        <p:spPr>
          <a:xfrm>
            <a:off x="3975819" y="1128131"/>
            <a:ext cx="4697186" cy="596900"/>
          </a:xfrm>
        </p:spPr>
        <p:txBody>
          <a:bodyPr>
            <a:normAutofit fontScale="90000"/>
          </a:bodyPr>
          <a:lstStyle/>
          <a:p>
            <a:pPr algn="ctr"/>
            <a:r>
              <a:rPr lang="en-US" b="1" dirty="0" smtClean="0"/>
              <a:t>Who ACCJC Accredits</a:t>
            </a:r>
            <a:endParaRPr lang="en-US" b="1" dirty="0"/>
          </a:p>
        </p:txBody>
      </p:sp>
      <p:sp>
        <p:nvSpPr>
          <p:cNvPr id="6" name="Content Placeholder 5"/>
          <p:cNvSpPr>
            <a:spLocks noGrp="1"/>
          </p:cNvSpPr>
          <p:nvPr>
            <p:ph idx="1"/>
          </p:nvPr>
        </p:nvSpPr>
        <p:spPr>
          <a:xfrm>
            <a:off x="838199" y="1825625"/>
            <a:ext cx="10566401" cy="4145805"/>
          </a:xfrm>
        </p:spPr>
        <p:txBody>
          <a:bodyPr>
            <a:normAutofit/>
          </a:bodyPr>
          <a:lstStyle/>
          <a:p>
            <a:r>
              <a:rPr lang="en-US" dirty="0"/>
              <a:t>Public and private colleges with primary mission of granting associate degrees </a:t>
            </a:r>
            <a:r>
              <a:rPr lang="en-US" dirty="0" smtClean="0"/>
              <a:t>(</a:t>
            </a:r>
            <a:r>
              <a:rPr lang="en-US" dirty="0"/>
              <a:t>may also award certificates and other credentials, </a:t>
            </a:r>
            <a:r>
              <a:rPr lang="en-US" dirty="0" smtClean="0"/>
              <a:t>including bachelor’s degrees) in:</a:t>
            </a:r>
            <a:endParaRPr lang="en-US" dirty="0"/>
          </a:p>
          <a:p>
            <a:pPr lvl="1"/>
            <a:r>
              <a:rPr lang="en-US" dirty="0"/>
              <a:t>California </a:t>
            </a:r>
          </a:p>
          <a:p>
            <a:pPr lvl="1"/>
            <a:r>
              <a:rPr lang="en-US" dirty="0"/>
              <a:t>Hawaii</a:t>
            </a:r>
          </a:p>
          <a:p>
            <a:pPr lvl="1"/>
            <a:r>
              <a:rPr lang="en-US" dirty="0"/>
              <a:t>U.S. territories of Guam and American Samoa</a:t>
            </a:r>
          </a:p>
          <a:p>
            <a:pPr lvl="1"/>
            <a:r>
              <a:rPr lang="en-US" dirty="0"/>
              <a:t>The Republic of Palau</a:t>
            </a:r>
          </a:p>
          <a:p>
            <a:pPr lvl="1"/>
            <a:r>
              <a:rPr lang="en-US" dirty="0"/>
              <a:t>The Federated States of Micronesia</a:t>
            </a:r>
          </a:p>
          <a:p>
            <a:pPr lvl="1"/>
            <a:r>
              <a:rPr lang="en-US" dirty="0"/>
              <a:t>The Commonwealth of the Northern Marianas </a:t>
            </a:r>
          </a:p>
          <a:p>
            <a:pPr lvl="1"/>
            <a:r>
              <a:rPr lang="en-US" dirty="0"/>
              <a:t>The Republic of the Marshall Islands</a:t>
            </a:r>
          </a:p>
          <a:p>
            <a:endParaRPr lang="en-US" dirty="0" smtClean="0"/>
          </a:p>
          <a:p>
            <a:pPr lvl="1"/>
            <a:endParaRPr lang="en-US" dirty="0"/>
          </a:p>
        </p:txBody>
      </p:sp>
      <p:pic>
        <p:nvPicPr>
          <p:cNvPr id="1030" name="Picture 6" descr="Apollo Globe - B - ME-2492 - Production Advant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005" y="3531935"/>
            <a:ext cx="2731595" cy="273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9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ACCJC Mission in Action</a:t>
            </a:r>
            <a:endParaRPr lang="en-US" dirty="0"/>
          </a:p>
        </p:txBody>
      </p:sp>
      <p:sp>
        <p:nvSpPr>
          <p:cNvPr id="3" name="Content Placeholder 2"/>
          <p:cNvSpPr>
            <a:spLocks noGrp="1"/>
          </p:cNvSpPr>
          <p:nvPr>
            <p:ph idx="1"/>
          </p:nvPr>
        </p:nvSpPr>
        <p:spPr>
          <a:xfrm>
            <a:off x="484093" y="1690689"/>
            <a:ext cx="11205883" cy="4486275"/>
          </a:xfrm>
        </p:spPr>
        <p:txBody>
          <a:bodyPr/>
          <a:lstStyle/>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CA082014-8E19-4047-A39F-D0E288376018}"/>
              </a:ext>
            </a:extLst>
          </p:cNvPr>
          <p:cNvSpPr txBox="1"/>
          <p:nvPr/>
        </p:nvSpPr>
        <p:spPr>
          <a:xfrm>
            <a:off x="484093" y="2446710"/>
            <a:ext cx="5611907" cy="3539430"/>
          </a:xfrm>
          <a:prstGeom prst="rect">
            <a:avLst/>
          </a:prstGeom>
          <a:noFill/>
        </p:spPr>
        <p:txBody>
          <a:bodyPr wrap="square" rtlCol="0">
            <a:spAutoFit/>
          </a:bodyPr>
          <a:lstStyle/>
          <a:p>
            <a:r>
              <a:rPr lang="en-US" sz="2800" dirty="0"/>
              <a:t>The ACCJC supports its member institutions to advance educational quality and student learning and achievement. This collaboration fosters institutional excellence and continuous improvement through innovation, self-analysis, peer review, and application of standards.</a:t>
            </a:r>
          </a:p>
        </p:txBody>
      </p:sp>
      <p:grpSp>
        <p:nvGrpSpPr>
          <p:cNvPr id="7" name="Group 6"/>
          <p:cNvGrpSpPr/>
          <p:nvPr/>
        </p:nvGrpSpPr>
        <p:grpSpPr>
          <a:xfrm>
            <a:off x="2604660" y="1690688"/>
            <a:ext cx="6964749" cy="544981"/>
            <a:chOff x="2724379" y="1733602"/>
            <a:chExt cx="7054869" cy="544981"/>
          </a:xfrm>
        </p:grpSpPr>
        <p:grpSp>
          <p:nvGrpSpPr>
            <p:cNvPr id="32" name="Group 31"/>
            <p:cNvGrpSpPr/>
            <p:nvPr/>
          </p:nvGrpSpPr>
          <p:grpSpPr>
            <a:xfrm>
              <a:off x="2724379" y="1733602"/>
              <a:ext cx="7054869" cy="544981"/>
              <a:chOff x="3210282" y="1645920"/>
              <a:chExt cx="6631948" cy="544981"/>
            </a:xfrm>
          </p:grpSpPr>
          <p:sp>
            <p:nvSpPr>
              <p:cNvPr id="6" name="Rectangle 5"/>
              <p:cNvSpPr/>
              <p:nvPr/>
            </p:nvSpPr>
            <p:spPr>
              <a:xfrm>
                <a:off x="3210282" y="1645920"/>
                <a:ext cx="1611612"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Outcomes</a:t>
                </a:r>
              </a:p>
            </p:txBody>
          </p:sp>
          <p:sp>
            <p:nvSpPr>
              <p:cNvPr id="23" name="Rectangle 22"/>
              <p:cNvSpPr/>
              <p:nvPr/>
            </p:nvSpPr>
            <p:spPr>
              <a:xfrm>
                <a:off x="7946861"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Improvement</a:t>
                </a:r>
              </a:p>
            </p:txBody>
          </p:sp>
          <p:sp>
            <p:nvSpPr>
              <p:cNvPr id="24" name="Rectangle 23"/>
              <p:cNvSpPr/>
              <p:nvPr/>
            </p:nvSpPr>
            <p:spPr>
              <a:xfrm>
                <a:off x="5432098" y="1645920"/>
                <a:ext cx="1895369" cy="544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i="1" dirty="0">
                    <a:solidFill>
                      <a:srgbClr val="A94E4E"/>
                    </a:solidFill>
                    <a:latin typeface="Segoe UI" panose="020B0502040204020203" pitchFamily="34" charset="0"/>
                    <a:cs typeface="Segoe UI" panose="020B0502040204020203" pitchFamily="34" charset="0"/>
                  </a:rPr>
                  <a:t>Innovation</a:t>
                </a:r>
              </a:p>
            </p:txBody>
          </p:sp>
        </p:grpSp>
        <p:sp>
          <p:nvSpPr>
            <p:cNvPr id="5" name="4-Point Star 4"/>
            <p:cNvSpPr/>
            <p:nvPr/>
          </p:nvSpPr>
          <p:spPr>
            <a:xfrm>
              <a:off x="4511535"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4-Point Star 19"/>
            <p:cNvSpPr/>
            <p:nvPr/>
          </p:nvSpPr>
          <p:spPr>
            <a:xfrm>
              <a:off x="7126149" y="1808497"/>
              <a:ext cx="491319" cy="395192"/>
            </a:xfrm>
            <a:prstGeom prst="star4">
              <a:avLst/>
            </a:prstGeom>
            <a:solidFill>
              <a:srgbClr val="A94E4E"/>
            </a:solidFill>
            <a:ln>
              <a:solidFill>
                <a:srgbClr val="A9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pic>
        <p:nvPicPr>
          <p:cNvPr id="8" name="Picture 7"/>
          <p:cNvPicPr>
            <a:picLocks noChangeAspect="1"/>
          </p:cNvPicPr>
          <p:nvPr/>
        </p:nvPicPr>
        <p:blipFill>
          <a:blip r:embed="rId3"/>
          <a:stretch>
            <a:fillRect/>
          </a:stretch>
        </p:blipFill>
        <p:spPr>
          <a:xfrm>
            <a:off x="6736825" y="2446710"/>
            <a:ext cx="3790357" cy="3319742"/>
          </a:xfrm>
          <a:prstGeom prst="rect">
            <a:avLst/>
          </a:prstGeom>
        </p:spPr>
      </p:pic>
    </p:spTree>
    <p:extLst>
      <p:ext uri="{BB962C8B-B14F-4D97-AF65-F5344CB8AC3E}">
        <p14:creationId xmlns:p14="http://schemas.microsoft.com/office/powerpoint/2010/main" val="173751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69268" y="2087588"/>
            <a:ext cx="3579245" cy="3873261"/>
          </a:xfrm>
          <a:ln w="19050">
            <a:noFill/>
          </a:ln>
        </p:spPr>
        <p:txBody>
          <a:bodyPr>
            <a:normAutofit lnSpcReduction="10000"/>
          </a:bodyPr>
          <a:lstStyle/>
          <a:p>
            <a:pPr marL="0" indent="0">
              <a:buNone/>
            </a:pPr>
            <a:r>
              <a:rPr lang="en-US" sz="2000" b="1" dirty="0" smtClean="0"/>
              <a:t>At a Glance</a:t>
            </a:r>
          </a:p>
          <a:p>
            <a:pPr>
              <a:buFont typeface="Wingdings" panose="05000000000000000000" pitchFamily="2" charset="2"/>
              <a:buChar char="Ø"/>
            </a:pPr>
            <a:r>
              <a:rPr lang="en-US" sz="2000" dirty="0" smtClean="0"/>
              <a:t>Self Evaluation &amp; Comprehensive </a:t>
            </a:r>
            <a:r>
              <a:rPr lang="en-US" sz="2000" dirty="0"/>
              <a:t>Review  </a:t>
            </a:r>
            <a:r>
              <a:rPr lang="en-US" sz="2000" dirty="0" smtClean="0"/>
              <a:t>  (</a:t>
            </a:r>
            <a:r>
              <a:rPr lang="en-US" sz="2000" i="1" dirty="0"/>
              <a:t>every 7 years</a:t>
            </a:r>
            <a:r>
              <a:rPr lang="en-US" sz="2000" dirty="0"/>
              <a:t>)</a:t>
            </a:r>
          </a:p>
          <a:p>
            <a:pPr>
              <a:buFont typeface="Wingdings" panose="05000000000000000000" pitchFamily="2" charset="2"/>
              <a:buChar char="Ø"/>
            </a:pPr>
            <a:r>
              <a:rPr lang="en-US" sz="2000" dirty="0" smtClean="0"/>
              <a:t>Follow Up Reports                   </a:t>
            </a:r>
            <a:r>
              <a:rPr lang="en-US" sz="2000" i="1" dirty="0" smtClean="0"/>
              <a:t>(if required)</a:t>
            </a:r>
          </a:p>
          <a:p>
            <a:pPr>
              <a:buFont typeface="Wingdings" panose="05000000000000000000" pitchFamily="2" charset="2"/>
              <a:buChar char="Ø"/>
            </a:pPr>
            <a:r>
              <a:rPr lang="en-US" sz="2000" dirty="0" smtClean="0"/>
              <a:t>Midterm </a:t>
            </a:r>
            <a:r>
              <a:rPr lang="en-US" sz="2000" dirty="0"/>
              <a:t>Reporting </a:t>
            </a:r>
            <a:r>
              <a:rPr lang="en-US" sz="2000" dirty="0" smtClean="0"/>
              <a:t>               (</a:t>
            </a:r>
            <a:r>
              <a:rPr lang="en-US" sz="2000" i="1" dirty="0" smtClean="0"/>
              <a:t>4</a:t>
            </a:r>
            <a:r>
              <a:rPr lang="en-US" sz="2000" i="1" baseline="30000" dirty="0" smtClean="0"/>
              <a:t>th</a:t>
            </a:r>
            <a:r>
              <a:rPr lang="en-US" sz="2000" i="1" dirty="0" smtClean="0"/>
              <a:t> year </a:t>
            </a:r>
            <a:r>
              <a:rPr lang="en-US" sz="2000" i="1" dirty="0"/>
              <a:t>after </a:t>
            </a:r>
            <a:r>
              <a:rPr lang="en-US" sz="2000" i="1" dirty="0" smtClean="0"/>
              <a:t>comp review</a:t>
            </a:r>
            <a:r>
              <a:rPr lang="en-US" sz="2000" dirty="0"/>
              <a:t>)</a:t>
            </a:r>
          </a:p>
          <a:p>
            <a:pPr>
              <a:buFont typeface="Wingdings" panose="05000000000000000000" pitchFamily="2" charset="2"/>
              <a:buChar char="Ø"/>
            </a:pPr>
            <a:r>
              <a:rPr lang="en-US" sz="2000" dirty="0"/>
              <a:t>Ongoing Reporting </a:t>
            </a:r>
          </a:p>
          <a:p>
            <a:pPr lvl="1"/>
            <a:r>
              <a:rPr lang="en-US" sz="2000" dirty="0" smtClean="0"/>
              <a:t>Annual </a:t>
            </a:r>
            <a:r>
              <a:rPr lang="en-US" sz="2000" dirty="0"/>
              <a:t>Report</a:t>
            </a:r>
          </a:p>
          <a:p>
            <a:pPr lvl="1"/>
            <a:r>
              <a:rPr lang="en-US" sz="2000" dirty="0"/>
              <a:t>Annual Fiscal </a:t>
            </a:r>
            <a:r>
              <a:rPr lang="en-US" sz="2000" dirty="0" smtClean="0"/>
              <a:t>Report</a:t>
            </a:r>
          </a:p>
          <a:p>
            <a:pPr lvl="1"/>
            <a:r>
              <a:rPr lang="en-US" sz="2000" dirty="0" smtClean="0"/>
              <a:t>Substantive Change</a:t>
            </a:r>
          </a:p>
        </p:txBody>
      </p:sp>
      <p:sp>
        <p:nvSpPr>
          <p:cNvPr id="8" name="Title 1"/>
          <p:cNvSpPr>
            <a:spLocks noGrp="1"/>
          </p:cNvSpPr>
          <p:nvPr>
            <p:ph type="title"/>
          </p:nvPr>
        </p:nvSpPr>
        <p:spPr>
          <a:xfrm>
            <a:off x="2390956" y="972928"/>
            <a:ext cx="7072223" cy="596900"/>
          </a:xfrm>
        </p:spPr>
        <p:txBody>
          <a:bodyPr>
            <a:normAutofit fontScale="90000"/>
          </a:bodyPr>
          <a:lstStyle/>
          <a:p>
            <a:pPr algn="ctr"/>
            <a:r>
              <a:rPr lang="en-US" b="1" dirty="0" smtClean="0"/>
              <a:t>Accreditation Cycle and Reports</a:t>
            </a:r>
            <a:endParaRPr lang="en-US" b="1" dirty="0"/>
          </a:p>
        </p:txBody>
      </p:sp>
      <p:pic>
        <p:nvPicPr>
          <p:cNvPr id="2" name="Picture 1"/>
          <p:cNvPicPr>
            <a:picLocks noChangeAspect="1"/>
          </p:cNvPicPr>
          <p:nvPr/>
        </p:nvPicPr>
        <p:blipFill>
          <a:blip r:embed="rId3"/>
          <a:stretch>
            <a:fillRect/>
          </a:stretch>
        </p:blipFill>
        <p:spPr>
          <a:xfrm>
            <a:off x="1345720" y="1897627"/>
            <a:ext cx="5089887" cy="3813055"/>
          </a:xfrm>
          <a:prstGeom prst="rect">
            <a:avLst/>
          </a:prstGeom>
        </p:spPr>
      </p:pic>
    </p:spTree>
    <p:extLst>
      <p:ext uri="{BB962C8B-B14F-4D97-AF65-F5344CB8AC3E}">
        <p14:creationId xmlns:p14="http://schemas.microsoft.com/office/powerpoint/2010/main" val="366687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Overview: The Accreditation Evaluation Process</a:t>
            </a:r>
            <a:endParaRPr lang="en-US" b="1" dirty="0"/>
          </a:p>
        </p:txBody>
      </p:sp>
      <p:sp>
        <p:nvSpPr>
          <p:cNvPr id="12" name="Chevron 11"/>
          <p:cNvSpPr/>
          <p:nvPr/>
        </p:nvSpPr>
        <p:spPr>
          <a:xfrm>
            <a:off x="839432" y="2295167"/>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665069" y="2611357"/>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400" dirty="0"/>
              <a:t>(ISER)</a:t>
            </a:r>
          </a:p>
        </p:txBody>
      </p:sp>
      <p:sp>
        <p:nvSpPr>
          <p:cNvPr id="14" name="Chevron 13"/>
          <p:cNvSpPr/>
          <p:nvPr/>
        </p:nvSpPr>
        <p:spPr>
          <a:xfrm>
            <a:off x="4375918" y="231257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5105232" y="2591253"/>
            <a:ext cx="280717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133" dirty="0"/>
              <a:t>(Team ISER Review &amp; Focused Site Visit)</a:t>
            </a:r>
          </a:p>
        </p:txBody>
      </p:sp>
      <p:sp>
        <p:nvSpPr>
          <p:cNvPr id="16" name="Chevron 15"/>
          <p:cNvSpPr/>
          <p:nvPr/>
        </p:nvSpPr>
        <p:spPr>
          <a:xfrm>
            <a:off x="7912405" y="231257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8738043" y="2611357"/>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r>
              <a:rPr lang="en-US" sz="2000" dirty="0"/>
              <a:t/>
            </a:r>
            <a:br>
              <a:rPr lang="en-US" sz="2000" dirty="0"/>
            </a:br>
            <a:r>
              <a:rPr lang="en-US" sz="2000" dirty="0"/>
              <a:t>(</a:t>
            </a:r>
            <a:r>
              <a:rPr lang="en-US" sz="2400" dirty="0"/>
              <a:t>ACCJC Action)</a:t>
            </a:r>
            <a:endParaRPr lang="en-US" sz="2000" dirty="0"/>
          </a:p>
        </p:txBody>
      </p:sp>
      <p:sp>
        <p:nvSpPr>
          <p:cNvPr id="7" name="Chevron 6"/>
          <p:cNvSpPr/>
          <p:nvPr/>
        </p:nvSpPr>
        <p:spPr>
          <a:xfrm>
            <a:off x="838199" y="4098444"/>
            <a:ext cx="10221685" cy="1194816"/>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550124" y="4377119"/>
            <a:ext cx="9803675" cy="1194816"/>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67" b="1" dirty="0"/>
              <a:t>Ongoing Commitment to Improvement &amp; Educational Excellence</a:t>
            </a:r>
          </a:p>
        </p:txBody>
      </p:sp>
      <p:sp>
        <p:nvSpPr>
          <p:cNvPr id="3" name="Down Arrow 2"/>
          <p:cNvSpPr/>
          <p:nvPr/>
        </p:nvSpPr>
        <p:spPr>
          <a:xfrm rot="20021081">
            <a:off x="1372946" y="1947923"/>
            <a:ext cx="431321" cy="769518"/>
          </a:xfrm>
          <a:prstGeom prst="downArrow">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79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7034" y="1788537"/>
            <a:ext cx="3223022" cy="5000452"/>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a:t>
            </a:r>
          </a:p>
        </p:txBody>
      </p:sp>
      <p:sp>
        <p:nvSpPr>
          <p:cNvPr id="10" name="Rounded Rectangle 9"/>
          <p:cNvSpPr/>
          <p:nvPr/>
        </p:nvSpPr>
        <p:spPr>
          <a:xfrm>
            <a:off x="3348255" y="1835966"/>
            <a:ext cx="2741993" cy="49633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a:t>
            </a:r>
          </a:p>
        </p:txBody>
      </p:sp>
      <p:sp>
        <p:nvSpPr>
          <p:cNvPr id="11" name="Rounded Rectangle 10"/>
          <p:cNvSpPr/>
          <p:nvPr/>
        </p:nvSpPr>
        <p:spPr>
          <a:xfrm>
            <a:off x="6003945" y="1854510"/>
            <a:ext cx="2746751" cy="494482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III</a:t>
            </a:r>
          </a:p>
        </p:txBody>
      </p:sp>
      <p:sp>
        <p:nvSpPr>
          <p:cNvPr id="12" name="Rounded Rectangle 11"/>
          <p:cNvSpPr/>
          <p:nvPr/>
        </p:nvSpPr>
        <p:spPr>
          <a:xfrm>
            <a:off x="8750697" y="1823040"/>
            <a:ext cx="2963974" cy="49659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IV</a:t>
            </a:r>
          </a:p>
        </p:txBody>
      </p:sp>
      <p:sp>
        <p:nvSpPr>
          <p:cNvPr id="13" name="Rounded Rectangle 12"/>
          <p:cNvSpPr/>
          <p:nvPr/>
        </p:nvSpPr>
        <p:spPr>
          <a:xfrm>
            <a:off x="637133" y="2728173"/>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Mission</a:t>
            </a:r>
          </a:p>
        </p:txBody>
      </p:sp>
      <p:sp>
        <p:nvSpPr>
          <p:cNvPr id="14" name="Rounded Rectangle 13"/>
          <p:cNvSpPr/>
          <p:nvPr/>
        </p:nvSpPr>
        <p:spPr>
          <a:xfrm>
            <a:off x="646232" y="3839242"/>
            <a:ext cx="2470245" cy="975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Assuring Academic Quality &amp; Institutional Effectiveness</a:t>
            </a:r>
          </a:p>
        </p:txBody>
      </p:sp>
      <p:sp>
        <p:nvSpPr>
          <p:cNvPr id="15" name="Rounded Rectangle 14"/>
          <p:cNvSpPr/>
          <p:nvPr/>
        </p:nvSpPr>
        <p:spPr>
          <a:xfrm>
            <a:off x="621211" y="495030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 Institutional Integrity </a:t>
            </a:r>
          </a:p>
        </p:txBody>
      </p:sp>
      <p:sp>
        <p:nvSpPr>
          <p:cNvPr id="19" name="Rounded Rectangle 18"/>
          <p:cNvSpPr/>
          <p:nvPr/>
        </p:nvSpPr>
        <p:spPr>
          <a:xfrm>
            <a:off x="6197103" y="2729211"/>
            <a:ext cx="2438400" cy="743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Human Resources</a:t>
            </a:r>
          </a:p>
        </p:txBody>
      </p:sp>
      <p:sp>
        <p:nvSpPr>
          <p:cNvPr id="20" name="Rounded Rectangle 19"/>
          <p:cNvSpPr/>
          <p:nvPr/>
        </p:nvSpPr>
        <p:spPr>
          <a:xfrm>
            <a:off x="6197103" y="4420011"/>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Technology Resources</a:t>
            </a:r>
          </a:p>
        </p:txBody>
      </p:sp>
      <p:sp>
        <p:nvSpPr>
          <p:cNvPr id="21" name="Rounded Rectangle 20"/>
          <p:cNvSpPr/>
          <p:nvPr/>
        </p:nvSpPr>
        <p:spPr>
          <a:xfrm>
            <a:off x="6197103" y="5262624"/>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Financial Resources</a:t>
            </a:r>
          </a:p>
        </p:txBody>
      </p:sp>
      <p:sp>
        <p:nvSpPr>
          <p:cNvPr id="25" name="Rounded Rectangle 24"/>
          <p:cNvSpPr/>
          <p:nvPr/>
        </p:nvSpPr>
        <p:spPr>
          <a:xfrm>
            <a:off x="6197103" y="3583493"/>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Physical Resources</a:t>
            </a:r>
          </a:p>
        </p:txBody>
      </p:sp>
      <p:sp>
        <p:nvSpPr>
          <p:cNvPr id="30" name="Rounded Rectangle 29"/>
          <p:cNvSpPr/>
          <p:nvPr/>
        </p:nvSpPr>
        <p:spPr>
          <a:xfrm>
            <a:off x="9025994" y="2619063"/>
            <a:ext cx="2354252" cy="89297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Decision-Making Roles &amp; Processes</a:t>
            </a:r>
          </a:p>
        </p:txBody>
      </p:sp>
      <p:sp>
        <p:nvSpPr>
          <p:cNvPr id="31" name="Rounded Rectangle 30"/>
          <p:cNvSpPr/>
          <p:nvPr/>
        </p:nvSpPr>
        <p:spPr>
          <a:xfrm>
            <a:off x="8941845" y="4438011"/>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Governing Board</a:t>
            </a:r>
          </a:p>
        </p:txBody>
      </p:sp>
      <p:sp>
        <p:nvSpPr>
          <p:cNvPr id="32" name="Rounded Rectangle 31"/>
          <p:cNvSpPr/>
          <p:nvPr/>
        </p:nvSpPr>
        <p:spPr>
          <a:xfrm>
            <a:off x="8900901" y="5280624"/>
            <a:ext cx="2530536"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Multi-College Districts</a:t>
            </a:r>
          </a:p>
        </p:txBody>
      </p:sp>
      <p:sp>
        <p:nvSpPr>
          <p:cNvPr id="33" name="Rounded Rectangle 32"/>
          <p:cNvSpPr/>
          <p:nvPr/>
        </p:nvSpPr>
        <p:spPr>
          <a:xfrm>
            <a:off x="8946970" y="3601493"/>
            <a:ext cx="2484468"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Chief Executive Officer</a:t>
            </a:r>
          </a:p>
        </p:txBody>
      </p:sp>
      <p:sp>
        <p:nvSpPr>
          <p:cNvPr id="34" name="Rounded Rectangle 33"/>
          <p:cNvSpPr/>
          <p:nvPr/>
        </p:nvSpPr>
        <p:spPr>
          <a:xfrm>
            <a:off x="3456481" y="2711203"/>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Instructional Programs</a:t>
            </a:r>
          </a:p>
        </p:txBody>
      </p:sp>
      <p:sp>
        <p:nvSpPr>
          <p:cNvPr id="35" name="Rounded Rectangle 34"/>
          <p:cNvSpPr/>
          <p:nvPr/>
        </p:nvSpPr>
        <p:spPr>
          <a:xfrm>
            <a:off x="3456481" y="3877635"/>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Library &amp; Learning Support Services</a:t>
            </a:r>
          </a:p>
        </p:txBody>
      </p:sp>
      <p:sp>
        <p:nvSpPr>
          <p:cNvPr id="36" name="Rounded Rectangle 35"/>
          <p:cNvSpPr/>
          <p:nvPr/>
        </p:nvSpPr>
        <p:spPr>
          <a:xfrm>
            <a:off x="3456481" y="5044068"/>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Student Support Services</a:t>
            </a:r>
          </a:p>
        </p:txBody>
      </p:sp>
      <p:sp>
        <p:nvSpPr>
          <p:cNvPr id="23" name="Title 1"/>
          <p:cNvSpPr txBox="1">
            <a:spLocks/>
          </p:cNvSpPr>
          <p:nvPr/>
        </p:nvSpPr>
        <p:spPr>
          <a:xfrm>
            <a:off x="939303" y="977427"/>
            <a:ext cx="10515600" cy="5969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Four </a:t>
            </a:r>
            <a:r>
              <a:rPr lang="en-US" sz="3600" b="1" dirty="0" smtClean="0"/>
              <a:t>Interconnected </a:t>
            </a:r>
            <a:r>
              <a:rPr lang="en-US" sz="3600" b="1" dirty="0"/>
              <a:t>Standards of Institutional Practice</a:t>
            </a:r>
          </a:p>
        </p:txBody>
      </p:sp>
    </p:spTree>
    <p:extLst>
      <p:ext uri="{BB962C8B-B14F-4D97-AF65-F5344CB8AC3E}">
        <p14:creationId xmlns:p14="http://schemas.microsoft.com/office/powerpoint/2010/main" val="690753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Key Concepts Woven in the Standards</a:t>
            </a:r>
            <a:endParaRPr lang="en-US" b="1" dirty="0"/>
          </a:p>
        </p:txBody>
      </p:sp>
      <p:sp>
        <p:nvSpPr>
          <p:cNvPr id="3" name="Content Placeholder 2"/>
          <p:cNvSpPr>
            <a:spLocks noGrp="1"/>
          </p:cNvSpPr>
          <p:nvPr>
            <p:ph idx="1"/>
          </p:nvPr>
        </p:nvSpPr>
        <p:spPr>
          <a:xfrm>
            <a:off x="734683" y="2041286"/>
            <a:ext cx="10515600" cy="4145805"/>
          </a:xfrm>
        </p:spPr>
        <p:txBody>
          <a:bodyPr>
            <a:normAutofit/>
          </a:bodyPr>
          <a:lstStyle/>
          <a:p>
            <a:r>
              <a:rPr lang="en-US" sz="3200" dirty="0" smtClean="0"/>
              <a:t>Institutional </a:t>
            </a:r>
            <a:r>
              <a:rPr lang="en-US" sz="3200" dirty="0"/>
              <a:t>mission</a:t>
            </a:r>
          </a:p>
          <a:p>
            <a:r>
              <a:rPr lang="en-US" sz="3200" dirty="0"/>
              <a:t>Integrity and honesty </a:t>
            </a:r>
            <a:r>
              <a:rPr lang="en-US" sz="3200" dirty="0" smtClean="0"/>
              <a:t>- institutional </a:t>
            </a:r>
            <a:r>
              <a:rPr lang="en-US" sz="3200" dirty="0"/>
              <a:t>policies and actions</a:t>
            </a:r>
          </a:p>
          <a:p>
            <a:r>
              <a:rPr lang="en-US" sz="3200" dirty="0" smtClean="0"/>
              <a:t>Student </a:t>
            </a:r>
            <a:r>
              <a:rPr lang="en-US" sz="3200" dirty="0"/>
              <a:t>outcomes </a:t>
            </a:r>
            <a:endParaRPr lang="en-US" sz="3200" dirty="0" smtClean="0"/>
          </a:p>
          <a:p>
            <a:r>
              <a:rPr lang="en-US" sz="3200" dirty="0" smtClean="0"/>
              <a:t>Metrics </a:t>
            </a:r>
            <a:r>
              <a:rPr lang="en-US" sz="3200" dirty="0"/>
              <a:t>and evidence </a:t>
            </a:r>
            <a:r>
              <a:rPr lang="en-US" sz="3200" dirty="0" smtClean="0"/>
              <a:t>to assess quality </a:t>
            </a:r>
            <a:endParaRPr lang="en-US" sz="3200" dirty="0"/>
          </a:p>
          <a:p>
            <a:r>
              <a:rPr lang="en-US" sz="3200" dirty="0"/>
              <a:t>Ongoing internal quality assurance practices</a:t>
            </a:r>
          </a:p>
          <a:p>
            <a:r>
              <a:rPr lang="en-US" sz="3200" dirty="0"/>
              <a:t>Continuous improvement for high performance</a:t>
            </a:r>
          </a:p>
        </p:txBody>
      </p:sp>
      <p:pic>
        <p:nvPicPr>
          <p:cNvPr id="4" name="Picture 3"/>
          <p:cNvPicPr>
            <a:picLocks noChangeAspect="1"/>
          </p:cNvPicPr>
          <p:nvPr/>
        </p:nvPicPr>
        <p:blipFill>
          <a:blip r:embed="rId3"/>
          <a:stretch>
            <a:fillRect/>
          </a:stretch>
        </p:blipFill>
        <p:spPr>
          <a:xfrm>
            <a:off x="9203563" y="5184475"/>
            <a:ext cx="2988437" cy="1673525"/>
          </a:xfrm>
          <a:prstGeom prst="rect">
            <a:avLst/>
          </a:prstGeom>
        </p:spPr>
      </p:pic>
    </p:spTree>
    <p:extLst>
      <p:ext uri="{BB962C8B-B14F-4D97-AF65-F5344CB8AC3E}">
        <p14:creationId xmlns:p14="http://schemas.microsoft.com/office/powerpoint/2010/main" val="1055956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8678"/>
            <a:ext cx="9073551" cy="596900"/>
          </a:xfrm>
        </p:spPr>
        <p:txBody>
          <a:bodyPr>
            <a:noAutofit/>
          </a:bodyPr>
          <a:lstStyle/>
          <a:p>
            <a:pPr algn="ctr"/>
            <a:r>
              <a:rPr lang="en-US" sz="4800" b="1" dirty="0" smtClean="0"/>
              <a:t>Intended Outcomes</a:t>
            </a:r>
            <a:endParaRPr lang="en-US" sz="4800" b="1" dirty="0"/>
          </a:p>
        </p:txBody>
      </p:sp>
      <p:sp>
        <p:nvSpPr>
          <p:cNvPr id="3" name="Content Placeholder 2"/>
          <p:cNvSpPr>
            <a:spLocks noGrp="1"/>
          </p:cNvSpPr>
          <p:nvPr>
            <p:ph idx="1"/>
          </p:nvPr>
        </p:nvSpPr>
        <p:spPr>
          <a:xfrm>
            <a:off x="471952" y="1974526"/>
            <a:ext cx="7231437" cy="4624681"/>
          </a:xfrm>
        </p:spPr>
        <p:txBody>
          <a:bodyPr>
            <a:normAutofit lnSpcReduction="10000"/>
          </a:bodyPr>
          <a:lstStyle/>
          <a:p>
            <a:pPr marL="0" indent="0">
              <a:buNone/>
            </a:pPr>
            <a:r>
              <a:rPr lang="en-US" sz="3733" dirty="0"/>
              <a:t>To develop </a:t>
            </a:r>
            <a:r>
              <a:rPr lang="en-US" sz="3733" dirty="0" smtClean="0"/>
              <a:t>an ISER that the college and ACCJC can </a:t>
            </a:r>
            <a:r>
              <a:rPr lang="en-US" sz="3733" dirty="0"/>
              <a:t>use as a </a:t>
            </a:r>
            <a:r>
              <a:rPr lang="en-US" sz="3733" u="sng" dirty="0"/>
              <a:t>meaningful</a:t>
            </a:r>
            <a:r>
              <a:rPr lang="en-US" sz="3733" dirty="0"/>
              <a:t> and</a:t>
            </a:r>
            <a:r>
              <a:rPr lang="en-US" sz="3733" u="sng" dirty="0"/>
              <a:t> effective</a:t>
            </a:r>
            <a:r>
              <a:rPr lang="en-US" sz="3733" dirty="0"/>
              <a:t> </a:t>
            </a:r>
            <a:r>
              <a:rPr lang="en-US" sz="3733" b="1" dirty="0"/>
              <a:t>framework</a:t>
            </a:r>
            <a:r>
              <a:rPr lang="en-US" sz="3733" dirty="0"/>
              <a:t> for fostering institutional excellence and student success.</a:t>
            </a:r>
          </a:p>
          <a:p>
            <a:pPr marL="0" indent="0">
              <a:buNone/>
            </a:pPr>
            <a:endParaRPr lang="en-US" sz="1600" dirty="0"/>
          </a:p>
          <a:p>
            <a:pPr marL="0" indent="0">
              <a:buNone/>
            </a:pPr>
            <a:r>
              <a:rPr lang="en-US" sz="3733" dirty="0"/>
              <a:t>To </a:t>
            </a:r>
            <a:r>
              <a:rPr lang="en-US" sz="3733" dirty="0" smtClean="0"/>
              <a:t>demonstrate how you </a:t>
            </a:r>
            <a:r>
              <a:rPr lang="en-US" sz="3733" b="1" dirty="0"/>
              <a:t>exemplify </a:t>
            </a:r>
            <a:r>
              <a:rPr lang="en-US" sz="3733" b="1" u="sng" dirty="0" smtClean="0"/>
              <a:t>academic quality and continue to improve</a:t>
            </a:r>
            <a:r>
              <a:rPr lang="en-US" sz="3733" b="1" dirty="0" smtClean="0"/>
              <a:t>.</a:t>
            </a:r>
            <a:endParaRPr lang="en-US" sz="3733" dirty="0"/>
          </a:p>
          <a:p>
            <a:pPr marL="0" indent="0">
              <a:buNone/>
            </a:pPr>
            <a:endParaRPr lang="en-US" dirty="0"/>
          </a:p>
        </p:txBody>
      </p:sp>
      <p:pic>
        <p:nvPicPr>
          <p:cNvPr id="1026" name="Picture 2" descr="Management: The Relentless Pursuit of Excellence - Body Shop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551" y="2346449"/>
            <a:ext cx="3618677" cy="1809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10986" y="4209368"/>
            <a:ext cx="4251805" cy="461665"/>
          </a:xfrm>
          <a:prstGeom prst="rect">
            <a:avLst/>
          </a:prstGeom>
          <a:noFill/>
        </p:spPr>
        <p:txBody>
          <a:bodyPr wrap="none" rtlCol="0">
            <a:spAutoFit/>
          </a:bodyPr>
          <a:lstStyle/>
          <a:p>
            <a:r>
              <a:rPr lang="en-US" sz="2400" b="1" i="1" dirty="0"/>
              <a:t>The goal is quality not quantity!</a:t>
            </a:r>
          </a:p>
        </p:txBody>
      </p:sp>
    </p:spTree>
    <p:extLst>
      <p:ext uri="{BB962C8B-B14F-4D97-AF65-F5344CB8AC3E}">
        <p14:creationId xmlns:p14="http://schemas.microsoft.com/office/powerpoint/2010/main" val="2432159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Good Practices for the Self-Evaluation</a:t>
            </a:r>
            <a:endParaRPr lang="en-US" sz="4400" b="1" dirty="0"/>
          </a:p>
        </p:txBody>
      </p:sp>
      <p:sp>
        <p:nvSpPr>
          <p:cNvPr id="3" name="Content Placeholder 2"/>
          <p:cNvSpPr>
            <a:spLocks noGrp="1"/>
          </p:cNvSpPr>
          <p:nvPr>
            <p:ph idx="1"/>
          </p:nvPr>
        </p:nvSpPr>
        <p:spPr/>
        <p:txBody>
          <a:bodyPr>
            <a:normAutofit/>
          </a:bodyPr>
          <a:lstStyle/>
          <a:p>
            <a:r>
              <a:rPr lang="en-US" dirty="0" smtClean="0"/>
              <a:t>Suggested process outlined in </a:t>
            </a:r>
            <a:r>
              <a:rPr lang="en-US" i="1" dirty="0" smtClean="0"/>
              <a:t>Guide to Institutional Self-Evaluation</a:t>
            </a:r>
          </a:p>
          <a:p>
            <a:r>
              <a:rPr lang="en-US" dirty="0" smtClean="0"/>
              <a:t>Plan backward, and build in “slip time”</a:t>
            </a:r>
          </a:p>
          <a:p>
            <a:r>
              <a:rPr lang="en-US" dirty="0" smtClean="0"/>
              <a:t>Keep the mission in mind</a:t>
            </a:r>
          </a:p>
          <a:p>
            <a:r>
              <a:rPr lang="en-US" dirty="0" smtClean="0"/>
              <a:t>Discuss the Standard, gather the evidence, </a:t>
            </a:r>
            <a:r>
              <a:rPr lang="en-US" b="1" dirty="0" smtClean="0"/>
              <a:t>then </a:t>
            </a:r>
            <a:r>
              <a:rPr lang="en-US" dirty="0" smtClean="0"/>
              <a:t>write</a:t>
            </a:r>
          </a:p>
          <a:p>
            <a:r>
              <a:rPr lang="en-US" dirty="0" smtClean="0"/>
              <a:t>Use the ISER template on </a:t>
            </a:r>
            <a:r>
              <a:rPr lang="en-US" dirty="0" err="1" smtClean="0"/>
              <a:t>accjc</a:t>
            </a:r>
            <a:r>
              <a:rPr lang="en-US" dirty="0" smtClean="0"/>
              <a:t> website</a:t>
            </a:r>
          </a:p>
          <a:p>
            <a:r>
              <a:rPr lang="en-US" dirty="0" smtClean="0"/>
              <a:t>Address </a:t>
            </a:r>
            <a:r>
              <a:rPr lang="en-US" dirty="0"/>
              <a:t>gaps and </a:t>
            </a:r>
            <a:r>
              <a:rPr lang="en-US" dirty="0" smtClean="0"/>
              <a:t>areas for improvement as you find them</a:t>
            </a:r>
            <a:endParaRPr lang="en-US" dirty="0"/>
          </a:p>
          <a:p>
            <a:r>
              <a:rPr lang="en-US" dirty="0"/>
              <a:t>Include as many people as possible in some aspect of the reflection</a:t>
            </a:r>
          </a:p>
          <a:p>
            <a:r>
              <a:rPr lang="en-US" dirty="0" smtClean="0"/>
              <a:t>Communicate, communicate, communicate…and communicate again</a:t>
            </a:r>
            <a:endParaRPr lang="en-US" dirty="0"/>
          </a:p>
          <a:p>
            <a:endParaRPr lang="en-US" dirty="0"/>
          </a:p>
        </p:txBody>
      </p:sp>
    </p:spTree>
    <p:extLst>
      <p:ext uri="{BB962C8B-B14F-4D97-AF65-F5344CB8AC3E}">
        <p14:creationId xmlns:p14="http://schemas.microsoft.com/office/powerpoint/2010/main" val="1349638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t>Developing the ISER</a:t>
            </a:r>
            <a:endParaRPr lang="en-US" sz="4800" b="1" dirty="0"/>
          </a:p>
        </p:txBody>
      </p:sp>
      <p:sp>
        <p:nvSpPr>
          <p:cNvPr id="3" name="Content Placeholder 2"/>
          <p:cNvSpPr>
            <a:spLocks noGrp="1"/>
          </p:cNvSpPr>
          <p:nvPr>
            <p:ph idx="1"/>
          </p:nvPr>
        </p:nvSpPr>
        <p:spPr>
          <a:xfrm>
            <a:off x="439271" y="2087728"/>
            <a:ext cx="9145600" cy="2402395"/>
          </a:xfrm>
        </p:spPr>
        <p:txBody>
          <a:bodyPr>
            <a:noAutofit/>
          </a:bodyPr>
          <a:lstStyle/>
          <a:p>
            <a:pPr marL="0" indent="0">
              <a:buNone/>
            </a:pPr>
            <a:r>
              <a:rPr lang="en-US" sz="3200" b="1" dirty="0" smtClean="0"/>
              <a:t>What criteria do you think will make a good ISER? </a:t>
            </a:r>
          </a:p>
          <a:p>
            <a:pPr marL="0" indent="0">
              <a:buNone/>
            </a:pPr>
            <a:endParaRPr lang="en-US" sz="3200" b="1" dirty="0" smtClean="0"/>
          </a:p>
          <a:p>
            <a:pPr marL="0" indent="0">
              <a:buNone/>
            </a:pPr>
            <a:r>
              <a:rPr lang="en-US" sz="3200" b="1" dirty="0" smtClean="0"/>
              <a:t>What </a:t>
            </a:r>
            <a:r>
              <a:rPr lang="en-US" sz="3200" b="1" dirty="0"/>
              <a:t>values/skills do you believe are important for your college’s process? </a:t>
            </a:r>
          </a:p>
          <a:p>
            <a:pPr marL="0" indent="0">
              <a:buNone/>
            </a:pPr>
            <a:endParaRPr lang="en-US" sz="3200" b="1" dirty="0"/>
          </a:p>
          <a:p>
            <a:pPr marL="0" indent="0">
              <a:buNone/>
            </a:pPr>
            <a:endParaRPr lang="en-US" sz="3200" dirty="0"/>
          </a:p>
        </p:txBody>
      </p:sp>
      <p:sp>
        <p:nvSpPr>
          <p:cNvPr id="13" name="Content Placeholder 2"/>
          <p:cNvSpPr txBox="1">
            <a:spLocks/>
          </p:cNvSpPr>
          <p:nvPr/>
        </p:nvSpPr>
        <p:spPr>
          <a:xfrm>
            <a:off x="439271" y="3460507"/>
            <a:ext cx="8851686" cy="10296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sz="3200" dirty="0"/>
          </a:p>
        </p:txBody>
      </p:sp>
    </p:spTree>
    <p:extLst>
      <p:ext uri="{BB962C8B-B14F-4D97-AF65-F5344CB8AC3E}">
        <p14:creationId xmlns:p14="http://schemas.microsoft.com/office/powerpoint/2010/main" val="41636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Mindset for </a:t>
            </a:r>
            <a:r>
              <a:rPr lang="en-US" sz="4800" b="1" dirty="0" smtClean="0"/>
              <a:t>ISER Development</a:t>
            </a:r>
            <a:endParaRPr lang="en-US" sz="4800" b="1" dirty="0"/>
          </a:p>
        </p:txBody>
      </p:sp>
      <p:sp>
        <p:nvSpPr>
          <p:cNvPr id="3" name="Content Placeholder 2"/>
          <p:cNvSpPr>
            <a:spLocks noGrp="1"/>
          </p:cNvSpPr>
          <p:nvPr>
            <p:ph idx="1"/>
          </p:nvPr>
        </p:nvSpPr>
        <p:spPr>
          <a:xfrm>
            <a:off x="598381" y="2079950"/>
            <a:ext cx="10755420" cy="3605636"/>
          </a:xfrm>
        </p:spPr>
        <p:txBody>
          <a:bodyPr>
            <a:normAutofit fontScale="92500" lnSpcReduction="20000"/>
          </a:bodyPr>
          <a:lstStyle/>
          <a:p>
            <a:pPr lvl="0"/>
            <a:r>
              <a:rPr lang="en-US" sz="3200" dirty="0" smtClean="0"/>
              <a:t>Celebrate and appreciate what works well</a:t>
            </a:r>
            <a:endParaRPr lang="en-US" sz="3200" dirty="0"/>
          </a:p>
          <a:p>
            <a:r>
              <a:rPr lang="en-US" sz="3200" dirty="0"/>
              <a:t>Look for </a:t>
            </a:r>
            <a:r>
              <a:rPr lang="en-US" sz="3200" dirty="0" smtClean="0"/>
              <a:t>alignment with standards </a:t>
            </a:r>
            <a:endParaRPr lang="en-US" sz="3200" dirty="0"/>
          </a:p>
          <a:p>
            <a:r>
              <a:rPr lang="en-US" sz="3200" dirty="0" smtClean="0"/>
              <a:t>Focus on outcomes</a:t>
            </a:r>
            <a:endParaRPr lang="en-US" sz="3200" dirty="0"/>
          </a:p>
          <a:p>
            <a:r>
              <a:rPr lang="en-US" sz="3200" dirty="0" smtClean="0"/>
              <a:t>Evidence based analysis</a:t>
            </a:r>
            <a:endParaRPr lang="en-US" sz="3200" dirty="0"/>
          </a:p>
          <a:p>
            <a:r>
              <a:rPr lang="en-US" sz="3200" dirty="0" smtClean="0"/>
              <a:t>Open-minded </a:t>
            </a:r>
            <a:r>
              <a:rPr lang="en-US" sz="3200" dirty="0"/>
              <a:t>to </a:t>
            </a:r>
            <a:r>
              <a:rPr lang="en-US" sz="3200" dirty="0" smtClean="0"/>
              <a:t>improve </a:t>
            </a:r>
          </a:p>
          <a:p>
            <a:r>
              <a:rPr lang="en-US" sz="3200" dirty="0" smtClean="0"/>
              <a:t>Valuing internal </a:t>
            </a:r>
            <a:r>
              <a:rPr lang="en-US" sz="3200" dirty="0"/>
              <a:t>accountability </a:t>
            </a:r>
          </a:p>
          <a:p>
            <a:r>
              <a:rPr lang="en-US" sz="3200" dirty="0" smtClean="0"/>
              <a:t>Holistic thinking </a:t>
            </a:r>
            <a:r>
              <a:rPr lang="en-US" sz="3200" dirty="0"/>
              <a:t>across institutional systems</a:t>
            </a:r>
          </a:p>
          <a:p>
            <a:r>
              <a:rPr lang="en-US" sz="3200" dirty="0" smtClean="0"/>
              <a:t>Mindful </a:t>
            </a:r>
            <a:r>
              <a:rPr lang="en-US" sz="3200" dirty="0"/>
              <a:t>of mission accomplishment and values</a:t>
            </a:r>
          </a:p>
          <a:p>
            <a:pPr marL="0" indent="0">
              <a:buNone/>
            </a:pPr>
            <a:endParaRPr lang="en-US" sz="3200" dirty="0"/>
          </a:p>
        </p:txBody>
      </p:sp>
      <p:pic>
        <p:nvPicPr>
          <p:cNvPr id="1026" name="Picture 2" descr="How to Become a Successful Leader, Whatever You Do - Lolly Daska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42161">
            <a:off x="8185645" y="2052692"/>
            <a:ext cx="3228889" cy="219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906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Calibri" panose="020F0502020204030204" pitchFamily="34" charset="0"/>
                <a:cs typeface="Calibri" panose="020F0502020204030204" pitchFamily="34" charset="0"/>
              </a:rPr>
              <a:t>Topics for </a:t>
            </a:r>
            <a:r>
              <a:rPr lang="en-US" b="1" dirty="0" smtClean="0">
                <a:latin typeface="Calibri" panose="020F0502020204030204" pitchFamily="34" charset="0"/>
                <a:cs typeface="Calibri" panose="020F0502020204030204" pitchFamily="34" charset="0"/>
              </a:rPr>
              <a:t>Today </a:t>
            </a:r>
            <a:endParaRPr lang="en-US"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28619" y="1905089"/>
            <a:ext cx="10515600" cy="4307025"/>
          </a:xfrm>
        </p:spPr>
        <p:txBody>
          <a:bodyPr>
            <a:normAutofit/>
          </a:bodyPr>
          <a:lstStyle/>
          <a:p>
            <a:pPr marL="0" indent="0">
              <a:buNone/>
            </a:pPr>
            <a:r>
              <a:rPr lang="en-US" sz="3200" b="1" dirty="0" smtClean="0"/>
              <a:t>Part One: Accreditation Context   </a:t>
            </a:r>
          </a:p>
          <a:p>
            <a:pPr lvl="1"/>
            <a:r>
              <a:rPr lang="en-US" sz="3200" dirty="0" smtClean="0"/>
              <a:t>Accreditation </a:t>
            </a:r>
            <a:r>
              <a:rPr lang="en-US" sz="3200" dirty="0"/>
              <a:t>Purposes &amp; </a:t>
            </a:r>
            <a:r>
              <a:rPr lang="en-US" sz="3200" dirty="0" smtClean="0"/>
              <a:t>Processes</a:t>
            </a:r>
          </a:p>
          <a:p>
            <a:pPr lvl="1"/>
            <a:r>
              <a:rPr lang="en-US" sz="3200" dirty="0" smtClean="0"/>
              <a:t>ACCJC Expectations &amp; Current Practice</a:t>
            </a:r>
          </a:p>
          <a:p>
            <a:pPr marL="0" indent="0">
              <a:buNone/>
            </a:pPr>
            <a:r>
              <a:rPr lang="en-US" sz="3200" b="1" dirty="0" smtClean="0"/>
              <a:t>Part Two: Nuts/Bolts Developing ISER</a:t>
            </a:r>
            <a:endParaRPr lang="en-US" sz="3200" b="1" dirty="0"/>
          </a:p>
          <a:p>
            <a:pPr lvl="1"/>
            <a:r>
              <a:rPr lang="en-US" sz="3200" dirty="0" smtClean="0"/>
              <a:t>Interpreting </a:t>
            </a:r>
            <a:r>
              <a:rPr lang="en-US" sz="3200" dirty="0"/>
              <a:t>the Standards for Self-Evaluation</a:t>
            </a:r>
          </a:p>
          <a:p>
            <a:pPr lvl="1"/>
            <a:r>
              <a:rPr lang="en-US" sz="3200" dirty="0"/>
              <a:t>Developing the ISER: Tips &amp; Resources</a:t>
            </a:r>
          </a:p>
          <a:p>
            <a:pPr lvl="1"/>
            <a:r>
              <a:rPr lang="en-US" sz="3200" dirty="0"/>
              <a:t>After the ISER: What to Expect</a:t>
            </a:r>
            <a:endParaRPr lang="en-US" dirty="0"/>
          </a:p>
          <a:p>
            <a:pPr marL="0" indent="0">
              <a:buNone/>
            </a:pPr>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7983816" y="1392238"/>
            <a:ext cx="3800197" cy="230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871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91" y="1139549"/>
            <a:ext cx="10515600" cy="1129790"/>
          </a:xfrm>
        </p:spPr>
        <p:txBody>
          <a:bodyPr>
            <a:noAutofit/>
          </a:bodyPr>
          <a:lstStyle/>
          <a:p>
            <a:pPr algn="ctr"/>
            <a:r>
              <a:rPr lang="en-US" sz="4800" b="1" dirty="0" smtClean="0"/>
              <a:t>Developing the ISER</a:t>
            </a:r>
            <a:endParaRPr lang="en-US" sz="4800" b="1" dirty="0"/>
          </a:p>
        </p:txBody>
      </p:sp>
      <p:sp>
        <p:nvSpPr>
          <p:cNvPr id="3" name="Content Placeholder 2"/>
          <p:cNvSpPr>
            <a:spLocks noGrp="1"/>
          </p:cNvSpPr>
          <p:nvPr>
            <p:ph idx="1"/>
          </p:nvPr>
        </p:nvSpPr>
        <p:spPr>
          <a:xfrm>
            <a:off x="454483" y="2972105"/>
            <a:ext cx="8023909" cy="1868655"/>
          </a:xfrm>
        </p:spPr>
        <p:txBody>
          <a:bodyPr>
            <a:noAutofit/>
          </a:bodyPr>
          <a:lstStyle/>
          <a:p>
            <a:pPr marL="0" indent="0">
              <a:buNone/>
            </a:pPr>
            <a:r>
              <a:rPr lang="en-US" sz="4267" b="1" dirty="0"/>
              <a:t>Collaborative Partnership</a:t>
            </a:r>
            <a:r>
              <a:rPr lang="en-US" sz="4267" dirty="0"/>
              <a:t> – </a:t>
            </a:r>
            <a:r>
              <a:rPr lang="en-US" sz="4267" dirty="0" smtClean="0"/>
              <a:t>multiple groups and perspectives working </a:t>
            </a:r>
            <a:r>
              <a:rPr lang="en-US" sz="4267" dirty="0"/>
              <a:t>together!</a:t>
            </a:r>
          </a:p>
        </p:txBody>
      </p:sp>
      <p:pic>
        <p:nvPicPr>
          <p:cNvPr id="2050" name="Picture 2" descr="ON LIBRARIES: Leading from the Middle – Hilda K. Wei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11333">
            <a:off x="8622953" y="2289223"/>
            <a:ext cx="2850271" cy="16775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eading From The Middle: A New Series On Leadership For Everyone Else | by  Chris Huennekens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272" y="3906433"/>
            <a:ext cx="2915107" cy="177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98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08404" y="1683057"/>
          <a:ext cx="11712848" cy="412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1093789"/>
            <a:ext cx="10515600" cy="596900"/>
          </a:xfrm>
        </p:spPr>
        <p:txBody>
          <a:bodyPr>
            <a:normAutofit fontScale="90000"/>
          </a:bodyPr>
          <a:lstStyle/>
          <a:p>
            <a:pPr algn="ctr"/>
            <a:r>
              <a:rPr lang="en-US" b="1" dirty="0" smtClean="0"/>
              <a:t>Comprehensive Peer Review</a:t>
            </a:r>
            <a:endParaRPr lang="en-US" b="1" dirty="0"/>
          </a:p>
        </p:txBody>
      </p:sp>
    </p:spTree>
    <p:extLst>
      <p:ext uri="{BB962C8B-B14F-4D97-AF65-F5344CB8AC3E}">
        <p14:creationId xmlns:p14="http://schemas.microsoft.com/office/powerpoint/2010/main" val="8087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A3D11B13-CF98-470F-9F0D-06CB7FF4D3E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08DAB70D-B901-40AA-B934-C997A60499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6C1D606-4904-48EE-8F73-09B704E432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208404" y="1683057"/>
          <a:ext cx="11712848" cy="412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1093789"/>
            <a:ext cx="10515600" cy="596900"/>
          </a:xfrm>
        </p:spPr>
        <p:txBody>
          <a:bodyPr>
            <a:normAutofit fontScale="90000"/>
          </a:bodyPr>
          <a:lstStyle/>
          <a:p>
            <a:pPr algn="ctr"/>
            <a:r>
              <a:rPr lang="en-US" b="1" dirty="0" smtClean="0"/>
              <a:t>Comprehensive Peer Review</a:t>
            </a:r>
            <a:endParaRPr lang="en-US" b="1" dirty="0"/>
          </a:p>
        </p:txBody>
      </p:sp>
      <p:sp>
        <p:nvSpPr>
          <p:cNvPr id="5" name="Flowchart: Extract 4"/>
          <p:cNvSpPr/>
          <p:nvPr/>
        </p:nvSpPr>
        <p:spPr>
          <a:xfrm>
            <a:off x="4509654" y="4031671"/>
            <a:ext cx="789709" cy="1330039"/>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dirty="0">
              <a:solidFill>
                <a:srgbClr val="FFFFFF"/>
              </a:solidFill>
              <a:latin typeface="Arial"/>
              <a:sym typeface="Arial"/>
            </a:endParaRPr>
          </a:p>
        </p:txBody>
      </p:sp>
      <p:sp>
        <p:nvSpPr>
          <p:cNvPr id="6" name="TextBox 5"/>
          <p:cNvSpPr txBox="1"/>
          <p:nvPr/>
        </p:nvSpPr>
        <p:spPr>
          <a:xfrm>
            <a:off x="3047419" y="5380122"/>
            <a:ext cx="4735575" cy="523220"/>
          </a:xfrm>
          <a:prstGeom prst="rect">
            <a:avLst/>
          </a:prstGeom>
          <a:noFill/>
        </p:spPr>
        <p:txBody>
          <a:bodyPr wrap="square" rtlCol="0">
            <a:spAutoFit/>
          </a:bodyPr>
          <a:lstStyle/>
          <a:p>
            <a:pPr>
              <a:buClr>
                <a:srgbClr val="000000"/>
              </a:buClr>
            </a:pPr>
            <a:r>
              <a:rPr lang="en-US" sz="1400" kern="0" dirty="0">
                <a:solidFill>
                  <a:srgbClr val="4472C4">
                    <a:lumMod val="75000"/>
                  </a:srgbClr>
                </a:solidFill>
                <a:latin typeface="Arial"/>
                <a:cs typeface="Arial"/>
                <a:sym typeface="Arial"/>
              </a:rPr>
              <a:t>College will have a few months from receipt of core inquires to prepare for focused site visit.</a:t>
            </a:r>
          </a:p>
        </p:txBody>
      </p:sp>
      <p:grpSp>
        <p:nvGrpSpPr>
          <p:cNvPr id="8" name="Group 7"/>
          <p:cNvGrpSpPr/>
          <p:nvPr/>
        </p:nvGrpSpPr>
        <p:grpSpPr>
          <a:xfrm>
            <a:off x="5128863" y="2911946"/>
            <a:ext cx="2159699" cy="1650183"/>
            <a:chOff x="4776574" y="1237637"/>
            <a:chExt cx="2159699" cy="1650183"/>
          </a:xfrm>
        </p:grpSpPr>
        <p:sp>
          <p:nvSpPr>
            <p:cNvPr id="9" name="Rounded Rectangle 8"/>
            <p:cNvSpPr/>
            <p:nvPr/>
          </p:nvSpPr>
          <p:spPr>
            <a:xfrm>
              <a:off x="4776574"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857129"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8978">
                <a:lnSpc>
                  <a:spcPct val="90000"/>
                </a:lnSpc>
                <a:spcBef>
                  <a:spcPct val="0"/>
                </a:spcBef>
                <a:spcAft>
                  <a:spcPct val="35000"/>
                </a:spcAft>
                <a:buClr>
                  <a:srgbClr val="000000"/>
                </a:buClr>
              </a:pPr>
              <a:r>
                <a:rPr lang="en-US" sz="2000" u="sng" dirty="0">
                  <a:solidFill>
                    <a:srgbClr val="FFFFFF"/>
                  </a:solidFill>
                  <a:latin typeface="Arial"/>
                  <a:sym typeface="Arial"/>
                </a:rPr>
                <a:t>Focused Site Visit</a:t>
              </a:r>
            </a:p>
            <a:p>
              <a:pPr algn="ctr" defTabSz="888978">
                <a:lnSpc>
                  <a:spcPct val="90000"/>
                </a:lnSpc>
                <a:spcBef>
                  <a:spcPct val="0"/>
                </a:spcBef>
                <a:spcAft>
                  <a:spcPct val="35000"/>
                </a:spcAft>
                <a:buClr>
                  <a:srgbClr val="000000"/>
                </a:buClr>
              </a:pPr>
              <a:r>
                <a:rPr lang="en-US" dirty="0">
                  <a:solidFill>
                    <a:srgbClr val="FFFFFF"/>
                  </a:solidFill>
                  <a:latin typeface="Arial"/>
                  <a:sym typeface="Arial"/>
                </a:rPr>
                <a:t>Core Inquires</a:t>
              </a:r>
            </a:p>
            <a:p>
              <a:pPr algn="ctr" defTabSz="888978">
                <a:lnSpc>
                  <a:spcPct val="90000"/>
                </a:lnSpc>
                <a:spcBef>
                  <a:spcPct val="0"/>
                </a:spcBef>
                <a:spcAft>
                  <a:spcPct val="35000"/>
                </a:spcAft>
                <a:buClr>
                  <a:srgbClr val="000000"/>
                </a:buClr>
              </a:pPr>
              <a:r>
                <a:rPr lang="en-US" dirty="0">
                  <a:solidFill>
                    <a:srgbClr val="FFFFFF"/>
                  </a:solidFill>
                  <a:latin typeface="Arial"/>
                  <a:sym typeface="Arial"/>
                </a:rPr>
                <a:t>On-Campus Site</a:t>
              </a:r>
            </a:p>
          </p:txBody>
        </p:sp>
      </p:grpSp>
      <p:grpSp>
        <p:nvGrpSpPr>
          <p:cNvPr id="11" name="Group 10"/>
          <p:cNvGrpSpPr/>
          <p:nvPr/>
        </p:nvGrpSpPr>
        <p:grpSpPr>
          <a:xfrm>
            <a:off x="7399349" y="2911946"/>
            <a:ext cx="2159699" cy="1650183"/>
            <a:chOff x="7163610" y="1237637"/>
            <a:chExt cx="2159699" cy="1650183"/>
          </a:xfrm>
        </p:grpSpPr>
        <p:sp>
          <p:nvSpPr>
            <p:cNvPr id="12" name="Rounded Rectangle 11"/>
            <p:cNvSpPr/>
            <p:nvPr/>
          </p:nvSpPr>
          <p:spPr>
            <a:xfrm>
              <a:off x="7163610"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p:cNvSpPr txBox="1"/>
            <p:nvPr/>
          </p:nvSpPr>
          <p:spPr>
            <a:xfrm>
              <a:off x="7244165"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569">
                <a:lnSpc>
                  <a:spcPct val="90000"/>
                </a:lnSpc>
                <a:spcBef>
                  <a:spcPct val="0"/>
                </a:spcBef>
                <a:spcAft>
                  <a:spcPct val="35000"/>
                </a:spcAft>
                <a:buClr>
                  <a:srgbClr val="000000"/>
                </a:buClr>
              </a:pPr>
              <a:r>
                <a:rPr lang="en-US" sz="2800" dirty="0">
                  <a:solidFill>
                    <a:srgbClr val="FFFFFF"/>
                  </a:solidFill>
                  <a:latin typeface="Arial"/>
                  <a:sym typeface="Arial"/>
                </a:rPr>
                <a:t>Team Report</a:t>
              </a:r>
            </a:p>
          </p:txBody>
        </p:sp>
      </p:grpSp>
      <p:sp>
        <p:nvSpPr>
          <p:cNvPr id="7" name="Oval 6"/>
          <p:cNvSpPr/>
          <p:nvPr/>
        </p:nvSpPr>
        <p:spPr>
          <a:xfrm>
            <a:off x="4571604" y="3561848"/>
            <a:ext cx="665019" cy="4883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dirty="0">
              <a:solidFill>
                <a:srgbClr val="FFFFFF"/>
              </a:solidFill>
              <a:latin typeface="Arial"/>
              <a:sym typeface="Arial"/>
            </a:endParaRPr>
          </a:p>
        </p:txBody>
      </p:sp>
      <p:sp>
        <p:nvSpPr>
          <p:cNvPr id="4" name="TextBox 3"/>
          <p:cNvSpPr txBox="1"/>
          <p:nvPr/>
        </p:nvSpPr>
        <p:spPr>
          <a:xfrm>
            <a:off x="4491050" y="3580399"/>
            <a:ext cx="735183" cy="420756"/>
          </a:xfrm>
          <a:prstGeom prst="rect">
            <a:avLst/>
          </a:prstGeom>
          <a:noFill/>
        </p:spPr>
        <p:txBody>
          <a:bodyPr wrap="square" rtlCol="0">
            <a:spAutoFit/>
          </a:bodyPr>
          <a:lstStyle/>
          <a:p>
            <a:pPr algn="ctr">
              <a:buClr>
                <a:srgbClr val="000000"/>
              </a:buClr>
            </a:pPr>
            <a:r>
              <a:rPr lang="en-US" sz="1067" kern="0" dirty="0">
                <a:solidFill>
                  <a:srgbClr val="FFFFFF">
                    <a:lumMod val="95000"/>
                  </a:srgbClr>
                </a:solidFill>
                <a:latin typeface="Arial"/>
                <a:cs typeface="Arial"/>
                <a:sym typeface="Arial"/>
              </a:rPr>
              <a:t>College</a:t>
            </a:r>
          </a:p>
          <a:p>
            <a:pPr algn="ctr">
              <a:buClr>
                <a:srgbClr val="000000"/>
              </a:buClr>
            </a:pPr>
            <a:r>
              <a:rPr lang="en-US" sz="1067" kern="0" dirty="0">
                <a:solidFill>
                  <a:srgbClr val="FFFFFF">
                    <a:lumMod val="95000"/>
                  </a:srgbClr>
                </a:solidFill>
                <a:latin typeface="Arial"/>
                <a:cs typeface="Arial"/>
                <a:sym typeface="Arial"/>
              </a:rPr>
              <a:t>Prep</a:t>
            </a:r>
          </a:p>
        </p:txBody>
      </p:sp>
      <p:sp>
        <p:nvSpPr>
          <p:cNvPr id="14" name="Oval 13"/>
          <p:cNvSpPr/>
          <p:nvPr/>
        </p:nvSpPr>
        <p:spPr>
          <a:xfrm>
            <a:off x="2514600" y="2234048"/>
            <a:ext cx="7159336" cy="29718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dirty="0">
              <a:solidFill>
                <a:srgbClr val="FFFFFF"/>
              </a:solidFill>
              <a:latin typeface="Arial"/>
              <a:sym typeface="Arial"/>
            </a:endParaRPr>
          </a:p>
        </p:txBody>
      </p:sp>
      <p:sp>
        <p:nvSpPr>
          <p:cNvPr id="15" name="TextBox 14"/>
          <p:cNvSpPr txBox="1"/>
          <p:nvPr/>
        </p:nvSpPr>
        <p:spPr>
          <a:xfrm>
            <a:off x="4903044" y="2279958"/>
            <a:ext cx="2364750" cy="307777"/>
          </a:xfrm>
          <a:prstGeom prst="rect">
            <a:avLst/>
          </a:prstGeom>
          <a:noFill/>
        </p:spPr>
        <p:txBody>
          <a:bodyPr wrap="none" rtlCol="0">
            <a:spAutoFit/>
          </a:bodyPr>
          <a:lstStyle/>
          <a:p>
            <a:pPr>
              <a:buClr>
                <a:srgbClr val="000000"/>
              </a:buClr>
            </a:pPr>
            <a:r>
              <a:rPr lang="en-US" sz="1400" b="1" kern="0" dirty="0">
                <a:solidFill>
                  <a:srgbClr val="4472C4">
                    <a:lumMod val="75000"/>
                  </a:srgbClr>
                </a:solidFill>
                <a:latin typeface="Arial"/>
                <a:cs typeface="Arial"/>
                <a:sym typeface="Arial"/>
              </a:rPr>
              <a:t>PEER REVIEW PROCESS</a:t>
            </a:r>
          </a:p>
        </p:txBody>
      </p:sp>
      <p:grpSp>
        <p:nvGrpSpPr>
          <p:cNvPr id="16" name="Group 15"/>
          <p:cNvGrpSpPr/>
          <p:nvPr/>
        </p:nvGrpSpPr>
        <p:grpSpPr>
          <a:xfrm>
            <a:off x="9745333" y="2894855"/>
            <a:ext cx="2159699" cy="1650183"/>
            <a:chOff x="9550646" y="1237637"/>
            <a:chExt cx="2159699" cy="1650183"/>
          </a:xfrm>
        </p:grpSpPr>
        <p:sp>
          <p:nvSpPr>
            <p:cNvPr id="17" name="Rounded Rectangle 16"/>
            <p:cNvSpPr/>
            <p:nvPr/>
          </p:nvSpPr>
          <p:spPr>
            <a:xfrm>
              <a:off x="9550646" y="1237637"/>
              <a:ext cx="2159699" cy="16501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txBox="1"/>
            <p:nvPr/>
          </p:nvSpPr>
          <p:spPr>
            <a:xfrm>
              <a:off x="9631201" y="1318192"/>
              <a:ext cx="1998589" cy="14890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1" tIns="95251" rIns="95251" bIns="95251" numCol="1" spcCol="1270" anchor="ctr" anchorCtr="0">
              <a:noAutofit/>
            </a:bodyPr>
            <a:lstStyle/>
            <a:p>
              <a:pPr algn="ctr" defTabSz="1111223">
                <a:lnSpc>
                  <a:spcPct val="90000"/>
                </a:lnSpc>
                <a:spcBef>
                  <a:spcPct val="0"/>
                </a:spcBef>
                <a:spcAft>
                  <a:spcPct val="35000"/>
                </a:spcAft>
                <a:buClr>
                  <a:srgbClr val="000000"/>
                </a:buClr>
              </a:pPr>
              <a:r>
                <a:rPr lang="en-US" sz="2500" dirty="0">
                  <a:solidFill>
                    <a:srgbClr val="FFFFFF"/>
                  </a:solidFill>
                  <a:latin typeface="Arial"/>
                  <a:sym typeface="Arial"/>
                </a:rPr>
                <a:t>Commission Action</a:t>
              </a:r>
            </a:p>
            <a:p>
              <a:pPr algn="ctr" defTabSz="1111223">
                <a:lnSpc>
                  <a:spcPct val="90000"/>
                </a:lnSpc>
                <a:spcBef>
                  <a:spcPct val="0"/>
                </a:spcBef>
                <a:spcAft>
                  <a:spcPct val="35000"/>
                </a:spcAft>
                <a:buClr>
                  <a:srgbClr val="000000"/>
                </a:buClr>
              </a:pPr>
              <a:r>
                <a:rPr lang="en-US" i="1" dirty="0">
                  <a:solidFill>
                    <a:srgbClr val="FFFFFF"/>
                  </a:solidFill>
                  <a:latin typeface="Arial"/>
                  <a:sym typeface="Arial"/>
                </a:rPr>
                <a:t>(Affirmation)</a:t>
              </a:r>
            </a:p>
          </p:txBody>
        </p:sp>
      </p:grpSp>
    </p:spTree>
    <p:extLst>
      <p:ext uri="{BB962C8B-B14F-4D97-AF65-F5344CB8AC3E}">
        <p14:creationId xmlns:p14="http://schemas.microsoft.com/office/powerpoint/2010/main" val="81752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093789"/>
            <a:ext cx="11804072" cy="596900"/>
          </a:xfrm>
        </p:spPr>
        <p:txBody>
          <a:bodyPr>
            <a:noAutofit/>
          </a:bodyPr>
          <a:lstStyle/>
          <a:p>
            <a:pPr algn="ctr"/>
            <a:r>
              <a:rPr lang="en-US" sz="3600" b="1" dirty="0"/>
              <a:t>Formative/Summative Comprehensive Review Outcomes/Benefits</a:t>
            </a:r>
          </a:p>
        </p:txBody>
      </p:sp>
      <p:sp>
        <p:nvSpPr>
          <p:cNvPr id="7" name="5-Point Star 6"/>
          <p:cNvSpPr/>
          <p:nvPr/>
        </p:nvSpPr>
        <p:spPr>
          <a:xfrm>
            <a:off x="758237" y="1899555"/>
            <a:ext cx="2337955" cy="2119747"/>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 name="TextBox 7"/>
          <p:cNvSpPr txBox="1"/>
          <p:nvPr/>
        </p:nvSpPr>
        <p:spPr>
          <a:xfrm>
            <a:off x="1257511" y="2747402"/>
            <a:ext cx="1081386" cy="307777"/>
          </a:xfrm>
          <a:prstGeom prst="rect">
            <a:avLst/>
          </a:prstGeom>
          <a:noFill/>
        </p:spPr>
        <p:txBody>
          <a:bodyPr wrap="none" rtlCol="0">
            <a:spAutoFit/>
          </a:bodyPr>
          <a:lstStyle/>
          <a:p>
            <a:r>
              <a:rPr lang="en-US" sz="1400" dirty="0">
                <a:solidFill>
                  <a:schemeClr val="accent1">
                    <a:lumMod val="75000"/>
                  </a:schemeClr>
                </a:solidFill>
              </a:rPr>
              <a:t>Reduce Fear</a:t>
            </a:r>
          </a:p>
        </p:txBody>
      </p:sp>
      <p:sp>
        <p:nvSpPr>
          <p:cNvPr id="16" name="5-Point Star 15"/>
          <p:cNvSpPr/>
          <p:nvPr/>
        </p:nvSpPr>
        <p:spPr>
          <a:xfrm>
            <a:off x="3338617" y="1899555"/>
            <a:ext cx="2337955" cy="2119747"/>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4073959" y="2692029"/>
            <a:ext cx="908839" cy="523220"/>
          </a:xfrm>
          <a:prstGeom prst="rect">
            <a:avLst/>
          </a:prstGeom>
          <a:noFill/>
        </p:spPr>
        <p:txBody>
          <a:bodyPr wrap="none" rtlCol="0">
            <a:spAutoFit/>
          </a:bodyPr>
          <a:lstStyle/>
          <a:p>
            <a:pPr algn="ctr"/>
            <a:r>
              <a:rPr lang="en-US" sz="1400" dirty="0">
                <a:solidFill>
                  <a:schemeClr val="accent1">
                    <a:lumMod val="75000"/>
                  </a:schemeClr>
                </a:solidFill>
              </a:rPr>
              <a:t>Eliminate </a:t>
            </a:r>
          </a:p>
          <a:p>
            <a:pPr algn="ctr"/>
            <a:r>
              <a:rPr lang="en-US" sz="1400" dirty="0">
                <a:solidFill>
                  <a:schemeClr val="accent1">
                    <a:lumMod val="75000"/>
                  </a:schemeClr>
                </a:solidFill>
              </a:rPr>
              <a:t>Surprise</a:t>
            </a:r>
          </a:p>
        </p:txBody>
      </p:sp>
      <p:sp>
        <p:nvSpPr>
          <p:cNvPr id="18" name="5-Point Star 17"/>
          <p:cNvSpPr/>
          <p:nvPr/>
        </p:nvSpPr>
        <p:spPr>
          <a:xfrm>
            <a:off x="5918326" y="1883878"/>
            <a:ext cx="2508903" cy="214489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TextBox 18"/>
          <p:cNvSpPr txBox="1"/>
          <p:nvPr/>
        </p:nvSpPr>
        <p:spPr>
          <a:xfrm>
            <a:off x="6675382" y="2630976"/>
            <a:ext cx="987771" cy="523220"/>
          </a:xfrm>
          <a:prstGeom prst="rect">
            <a:avLst/>
          </a:prstGeom>
          <a:noFill/>
        </p:spPr>
        <p:txBody>
          <a:bodyPr wrap="none" rtlCol="0">
            <a:spAutoFit/>
          </a:bodyPr>
          <a:lstStyle/>
          <a:p>
            <a:pPr algn="ctr"/>
            <a:r>
              <a:rPr lang="en-US" sz="1400" dirty="0">
                <a:solidFill>
                  <a:schemeClr val="accent1">
                    <a:lumMod val="75000"/>
                  </a:schemeClr>
                </a:solidFill>
              </a:rPr>
              <a:t>Promote</a:t>
            </a:r>
          </a:p>
          <a:p>
            <a:pPr algn="ctr"/>
            <a:r>
              <a:rPr lang="en-US" sz="1400" dirty="0">
                <a:solidFill>
                  <a:schemeClr val="accent1">
                    <a:lumMod val="75000"/>
                  </a:schemeClr>
                </a:solidFill>
              </a:rPr>
              <a:t>Collegiality</a:t>
            </a:r>
          </a:p>
        </p:txBody>
      </p:sp>
      <p:sp>
        <p:nvSpPr>
          <p:cNvPr id="20" name="5-Point Star 19"/>
          <p:cNvSpPr/>
          <p:nvPr/>
        </p:nvSpPr>
        <p:spPr>
          <a:xfrm>
            <a:off x="7494600" y="3875295"/>
            <a:ext cx="2611581" cy="231566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 name="TextBox 20"/>
          <p:cNvSpPr txBox="1"/>
          <p:nvPr/>
        </p:nvSpPr>
        <p:spPr>
          <a:xfrm>
            <a:off x="8173337" y="4730973"/>
            <a:ext cx="1317860" cy="584775"/>
          </a:xfrm>
          <a:prstGeom prst="rect">
            <a:avLst/>
          </a:prstGeom>
          <a:noFill/>
        </p:spPr>
        <p:txBody>
          <a:bodyPr wrap="none" rtlCol="0">
            <a:spAutoFit/>
          </a:bodyPr>
          <a:lstStyle/>
          <a:p>
            <a:pPr algn="ctr"/>
            <a:r>
              <a:rPr lang="en-US" sz="1600" dirty="0">
                <a:solidFill>
                  <a:schemeClr val="accent1">
                    <a:lumMod val="75000"/>
                  </a:schemeClr>
                </a:solidFill>
              </a:rPr>
              <a:t>Emphasize</a:t>
            </a:r>
          </a:p>
          <a:p>
            <a:pPr algn="ctr"/>
            <a:r>
              <a:rPr lang="en-US" sz="1600" dirty="0">
                <a:solidFill>
                  <a:schemeClr val="accent1">
                    <a:lumMod val="75000"/>
                  </a:schemeClr>
                </a:solidFill>
              </a:rPr>
              <a:t>Improvement</a:t>
            </a:r>
          </a:p>
        </p:txBody>
      </p:sp>
      <p:sp>
        <p:nvSpPr>
          <p:cNvPr id="22" name="5-Point Star 21"/>
          <p:cNvSpPr/>
          <p:nvPr/>
        </p:nvSpPr>
        <p:spPr>
          <a:xfrm>
            <a:off x="1622285" y="3933407"/>
            <a:ext cx="2446915" cy="2140644"/>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 name="TextBox 22"/>
          <p:cNvSpPr txBox="1"/>
          <p:nvPr/>
        </p:nvSpPr>
        <p:spPr>
          <a:xfrm>
            <a:off x="2198845" y="4696454"/>
            <a:ext cx="1288751" cy="584775"/>
          </a:xfrm>
          <a:prstGeom prst="rect">
            <a:avLst/>
          </a:prstGeom>
          <a:noFill/>
        </p:spPr>
        <p:txBody>
          <a:bodyPr wrap="none" rtlCol="0">
            <a:spAutoFit/>
          </a:bodyPr>
          <a:lstStyle/>
          <a:p>
            <a:pPr algn="ctr"/>
            <a:r>
              <a:rPr lang="en-US" sz="1600" dirty="0">
                <a:solidFill>
                  <a:schemeClr val="accent1">
                    <a:lumMod val="75000"/>
                  </a:schemeClr>
                </a:solidFill>
              </a:rPr>
              <a:t>Increase</a:t>
            </a:r>
          </a:p>
          <a:p>
            <a:pPr algn="ctr"/>
            <a:r>
              <a:rPr lang="en-US" sz="1600" dirty="0">
                <a:solidFill>
                  <a:schemeClr val="accent1">
                    <a:lumMod val="75000"/>
                  </a:schemeClr>
                </a:solidFill>
              </a:rPr>
              <a:t>Transparency</a:t>
            </a:r>
          </a:p>
        </p:txBody>
      </p:sp>
      <p:sp>
        <p:nvSpPr>
          <p:cNvPr id="25" name="5-Point Star 24"/>
          <p:cNvSpPr/>
          <p:nvPr/>
        </p:nvSpPr>
        <p:spPr>
          <a:xfrm>
            <a:off x="8610691" y="1899555"/>
            <a:ext cx="2337955" cy="2119747"/>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TextBox 25"/>
          <p:cNvSpPr txBox="1"/>
          <p:nvPr/>
        </p:nvSpPr>
        <p:spPr>
          <a:xfrm>
            <a:off x="9258659" y="2774764"/>
            <a:ext cx="1042017" cy="307777"/>
          </a:xfrm>
          <a:prstGeom prst="rect">
            <a:avLst/>
          </a:prstGeom>
          <a:noFill/>
        </p:spPr>
        <p:txBody>
          <a:bodyPr wrap="none" rtlCol="0">
            <a:spAutoFit/>
          </a:bodyPr>
          <a:lstStyle/>
          <a:p>
            <a:pPr algn="ctr"/>
            <a:r>
              <a:rPr lang="en-US" sz="1400" dirty="0">
                <a:solidFill>
                  <a:schemeClr val="accent1">
                    <a:lumMod val="75000"/>
                  </a:schemeClr>
                </a:solidFill>
              </a:rPr>
              <a:t>Foster Trust</a:t>
            </a:r>
          </a:p>
        </p:txBody>
      </p:sp>
      <p:sp>
        <p:nvSpPr>
          <p:cNvPr id="27" name="5-Point Star 26"/>
          <p:cNvSpPr/>
          <p:nvPr/>
        </p:nvSpPr>
        <p:spPr>
          <a:xfrm>
            <a:off x="4246177" y="3840657"/>
            <a:ext cx="3043696" cy="240629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 name="TextBox 32"/>
          <p:cNvSpPr txBox="1"/>
          <p:nvPr/>
        </p:nvSpPr>
        <p:spPr>
          <a:xfrm>
            <a:off x="5038669" y="4656027"/>
            <a:ext cx="1490728" cy="1077218"/>
          </a:xfrm>
          <a:prstGeom prst="rect">
            <a:avLst/>
          </a:prstGeom>
          <a:noFill/>
        </p:spPr>
        <p:txBody>
          <a:bodyPr wrap="none" rtlCol="0">
            <a:spAutoFit/>
          </a:bodyPr>
          <a:lstStyle/>
          <a:p>
            <a:pPr algn="ctr"/>
            <a:r>
              <a:rPr lang="en-US" sz="1600" dirty="0">
                <a:solidFill>
                  <a:schemeClr val="accent1">
                    <a:lumMod val="75000"/>
                  </a:schemeClr>
                </a:solidFill>
              </a:rPr>
              <a:t>Time to</a:t>
            </a:r>
          </a:p>
          <a:p>
            <a:pPr algn="ctr"/>
            <a:r>
              <a:rPr lang="en-US" sz="1600" dirty="0">
                <a:solidFill>
                  <a:schemeClr val="accent1">
                    <a:lumMod val="75000"/>
                  </a:schemeClr>
                </a:solidFill>
              </a:rPr>
              <a:t>consider team’s</a:t>
            </a:r>
          </a:p>
          <a:p>
            <a:pPr algn="ctr"/>
            <a:r>
              <a:rPr lang="en-US" sz="1600" dirty="0">
                <a:solidFill>
                  <a:schemeClr val="accent1">
                    <a:lumMod val="75000"/>
                  </a:schemeClr>
                </a:solidFill>
              </a:rPr>
              <a:t>Feedback</a:t>
            </a:r>
          </a:p>
          <a:p>
            <a:pPr algn="ctr"/>
            <a:r>
              <a:rPr lang="en-US" sz="1600" dirty="0">
                <a:solidFill>
                  <a:schemeClr val="accent1">
                    <a:lumMod val="75000"/>
                  </a:schemeClr>
                </a:solidFill>
              </a:rPr>
              <a:t>&amp; plan</a:t>
            </a:r>
          </a:p>
        </p:txBody>
      </p:sp>
    </p:spTree>
    <p:extLst>
      <p:ext uri="{BB962C8B-B14F-4D97-AF65-F5344CB8AC3E}">
        <p14:creationId xmlns:p14="http://schemas.microsoft.com/office/powerpoint/2010/main" val="925822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a:t>Timeline for Comprehensive Review</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endParaRPr lang="en-US" b="1" dirty="0" smtClean="0"/>
          </a:p>
          <a:p>
            <a:pPr marL="0" indent="0">
              <a:buNone/>
            </a:pPr>
            <a:endParaRPr lang="en-US" dirty="0"/>
          </a:p>
          <a:p>
            <a:pPr lvl="2"/>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38325520"/>
              </p:ext>
            </p:extLst>
          </p:nvPr>
        </p:nvGraphicFramePr>
        <p:xfrm>
          <a:off x="838201" y="1944477"/>
          <a:ext cx="10680866" cy="3876209"/>
        </p:xfrm>
        <a:graphic>
          <a:graphicData uri="http://schemas.openxmlformats.org/drawingml/2006/table">
            <a:tbl>
              <a:tblPr firstRow="1" bandRow="1">
                <a:tableStyleId>{7E9639D4-E3E2-4D34-9284-5A2195B3D0D7}</a:tableStyleId>
              </a:tblPr>
              <a:tblGrid>
                <a:gridCol w="3032051">
                  <a:extLst>
                    <a:ext uri="{9D8B030D-6E8A-4147-A177-3AD203B41FA5}">
                      <a16:colId xmlns:a16="http://schemas.microsoft.com/office/drawing/2014/main" val="3605016878"/>
                    </a:ext>
                  </a:extLst>
                </a:gridCol>
                <a:gridCol w="7648815">
                  <a:extLst>
                    <a:ext uri="{9D8B030D-6E8A-4147-A177-3AD203B41FA5}">
                      <a16:colId xmlns:a16="http://schemas.microsoft.com/office/drawing/2014/main" val="3726003763"/>
                    </a:ext>
                  </a:extLst>
                </a:gridCol>
              </a:tblGrid>
              <a:tr h="577084">
                <a:tc>
                  <a:txBody>
                    <a:bodyPr/>
                    <a:lstStyle/>
                    <a:p>
                      <a:pPr algn="ctr"/>
                      <a:r>
                        <a:rPr lang="en-US" sz="2800" dirty="0" smtClean="0"/>
                        <a:t>Date</a:t>
                      </a:r>
                      <a:endParaRPr lang="en-US" sz="2800" b="1" dirty="0"/>
                    </a:p>
                  </a:txBody>
                  <a:tcPr>
                    <a:solidFill>
                      <a:srgbClr val="006731"/>
                    </a:solidFill>
                  </a:tcPr>
                </a:tc>
                <a:tc>
                  <a:txBody>
                    <a:bodyPr/>
                    <a:lstStyle/>
                    <a:p>
                      <a:pPr algn="ctr"/>
                      <a:r>
                        <a:rPr lang="en-US" sz="2800" dirty="0" smtClean="0"/>
                        <a:t>Activity</a:t>
                      </a:r>
                      <a:endParaRPr lang="en-US" sz="2800" dirty="0"/>
                    </a:p>
                  </a:txBody>
                  <a:tcPr marL="182880">
                    <a:solidFill>
                      <a:srgbClr val="006731"/>
                    </a:solidFill>
                  </a:tcPr>
                </a:tc>
                <a:extLst>
                  <a:ext uri="{0D108BD9-81ED-4DB2-BD59-A6C34878D82A}">
                    <a16:rowId xmlns:a16="http://schemas.microsoft.com/office/drawing/2014/main" val="1127509501"/>
                  </a:ext>
                </a:extLst>
              </a:tr>
              <a:tr h="659825">
                <a:tc>
                  <a:txBody>
                    <a:bodyPr/>
                    <a:lstStyle/>
                    <a:p>
                      <a:pPr algn="r"/>
                      <a:r>
                        <a:rPr lang="en-US" sz="2800" dirty="0" smtClean="0"/>
                        <a:t>Fall 2022:</a:t>
                      </a:r>
                      <a:endParaRPr lang="en-US" sz="2800" b="1" dirty="0"/>
                    </a:p>
                  </a:txBody>
                  <a:tcPr anchor="ctr"/>
                </a:tc>
                <a:tc>
                  <a:txBody>
                    <a:bodyPr/>
                    <a:lstStyle/>
                    <a:p>
                      <a:r>
                        <a:rPr lang="en-US" sz="2800" dirty="0" smtClean="0"/>
                        <a:t>College began self-evaluation &amp; ISER development</a:t>
                      </a:r>
                      <a:endParaRPr lang="en-US" sz="2800" dirty="0"/>
                    </a:p>
                  </a:txBody>
                  <a:tcPr marL="182880" anchor="ctr"/>
                </a:tc>
                <a:extLst>
                  <a:ext uri="{0D108BD9-81ED-4DB2-BD59-A6C34878D82A}">
                    <a16:rowId xmlns:a16="http://schemas.microsoft.com/office/drawing/2014/main" val="4138809041"/>
                  </a:ext>
                </a:extLst>
              </a:tr>
              <a:tr h="659825">
                <a:tc>
                  <a:txBody>
                    <a:bodyPr/>
                    <a:lstStyle/>
                    <a:p>
                      <a:pPr algn="r"/>
                      <a:r>
                        <a:rPr lang="en-US" sz="2800" b="0" dirty="0" smtClean="0"/>
                        <a:t>Dec. 15</a:t>
                      </a:r>
                      <a:r>
                        <a:rPr lang="en-US" sz="2800" b="0" baseline="0" dirty="0" smtClean="0"/>
                        <a:t>, 2024:</a:t>
                      </a:r>
                      <a:endParaRPr lang="en-US" sz="2800" b="1" dirty="0"/>
                    </a:p>
                  </a:txBody>
                  <a:tcPr anchor="ctr"/>
                </a:tc>
                <a:tc>
                  <a:txBody>
                    <a:bodyPr/>
                    <a:lstStyle/>
                    <a:p>
                      <a:r>
                        <a:rPr lang="en-US" sz="2800" dirty="0" smtClean="0"/>
                        <a:t>ISER</a:t>
                      </a:r>
                      <a:r>
                        <a:rPr lang="en-US" sz="2800" baseline="0" dirty="0" smtClean="0"/>
                        <a:t> due to ACCJC</a:t>
                      </a:r>
                      <a:endParaRPr lang="en-US" sz="2800" dirty="0"/>
                    </a:p>
                  </a:txBody>
                  <a:tcPr marL="182880" anchor="ctr"/>
                </a:tc>
                <a:extLst>
                  <a:ext uri="{0D108BD9-81ED-4DB2-BD59-A6C34878D82A}">
                    <a16:rowId xmlns:a16="http://schemas.microsoft.com/office/drawing/2014/main" val="2393744856"/>
                  </a:ext>
                </a:extLst>
              </a:tr>
              <a:tr h="659825">
                <a:tc>
                  <a:txBody>
                    <a:bodyPr/>
                    <a:lstStyle/>
                    <a:p>
                      <a:pPr algn="r"/>
                      <a:r>
                        <a:rPr lang="en-US" sz="2800" dirty="0" smtClean="0"/>
                        <a:t>Spring 2025:</a:t>
                      </a:r>
                      <a:endParaRPr lang="en-US" sz="2800" b="1" dirty="0"/>
                    </a:p>
                  </a:txBody>
                  <a:tcPr anchor="ctr"/>
                </a:tc>
                <a:tc>
                  <a:txBody>
                    <a:bodyPr/>
                    <a:lstStyle/>
                    <a:p>
                      <a:r>
                        <a:rPr lang="en-US" sz="2800" dirty="0" smtClean="0"/>
                        <a:t>Team ISER Review</a:t>
                      </a:r>
                    </a:p>
                  </a:txBody>
                  <a:tcPr marL="182880" anchor="ctr"/>
                </a:tc>
                <a:extLst>
                  <a:ext uri="{0D108BD9-81ED-4DB2-BD59-A6C34878D82A}">
                    <a16:rowId xmlns:a16="http://schemas.microsoft.com/office/drawing/2014/main" val="3069061454"/>
                  </a:ext>
                </a:extLst>
              </a:tr>
              <a:tr h="659825">
                <a:tc>
                  <a:txBody>
                    <a:bodyPr/>
                    <a:lstStyle/>
                    <a:p>
                      <a:pPr algn="r"/>
                      <a:r>
                        <a:rPr lang="en-US" sz="2800" dirty="0" smtClean="0"/>
                        <a:t>Fall 2025:</a:t>
                      </a:r>
                      <a:endParaRPr lang="en-US" sz="2800" b="1" dirty="0"/>
                    </a:p>
                  </a:txBody>
                  <a:tcPr anchor="ctr"/>
                </a:tc>
                <a:tc>
                  <a:txBody>
                    <a:bodyPr/>
                    <a:lstStyle/>
                    <a:p>
                      <a:pPr marL="0" indent="0">
                        <a:buFont typeface="Arial" panose="020B0604020202020204" pitchFamily="34" charset="0"/>
                        <a:buNone/>
                      </a:pPr>
                      <a:r>
                        <a:rPr lang="en-US" sz="2800" dirty="0" smtClean="0"/>
                        <a:t>Focused Site Visit </a:t>
                      </a:r>
                      <a:endParaRPr lang="en-US" sz="2800" dirty="0"/>
                    </a:p>
                  </a:txBody>
                  <a:tcPr marL="182880" anchor="ctr"/>
                </a:tc>
                <a:extLst>
                  <a:ext uri="{0D108BD9-81ED-4DB2-BD59-A6C34878D82A}">
                    <a16:rowId xmlns:a16="http://schemas.microsoft.com/office/drawing/2014/main" val="3818593281"/>
                  </a:ext>
                </a:extLst>
              </a:tr>
              <a:tr h="659825">
                <a:tc>
                  <a:txBody>
                    <a:bodyPr/>
                    <a:lstStyle/>
                    <a:p>
                      <a:pPr algn="r"/>
                      <a:r>
                        <a:rPr lang="en-US" sz="2800" b="0" dirty="0" smtClean="0"/>
                        <a:t>Jan</a:t>
                      </a:r>
                      <a:r>
                        <a:rPr lang="en-US" sz="2800" b="0" baseline="0" dirty="0" smtClean="0"/>
                        <a:t> 2026:</a:t>
                      </a:r>
                      <a:endParaRPr lang="en-US" sz="2800" b="0" dirty="0"/>
                    </a:p>
                  </a:txBody>
                  <a:tcPr anchor="ctr"/>
                </a:tc>
                <a:tc>
                  <a:txBody>
                    <a:bodyPr/>
                    <a:lstStyle/>
                    <a:p>
                      <a:pPr marL="0" indent="0">
                        <a:buFont typeface="Arial" panose="020B0604020202020204" pitchFamily="34" charset="0"/>
                        <a:buNone/>
                      </a:pPr>
                      <a:r>
                        <a:rPr lang="en-US" sz="2800" dirty="0" smtClean="0"/>
                        <a:t>Commission Action</a:t>
                      </a:r>
                      <a:endParaRPr lang="en-US" sz="2800" dirty="0"/>
                    </a:p>
                  </a:txBody>
                  <a:tcPr marL="182880" anchor="ctr"/>
                </a:tc>
                <a:extLst>
                  <a:ext uri="{0D108BD9-81ED-4DB2-BD59-A6C34878D82A}">
                    <a16:rowId xmlns:a16="http://schemas.microsoft.com/office/drawing/2014/main" val="101576345"/>
                  </a:ext>
                </a:extLst>
              </a:tr>
            </a:tbl>
          </a:graphicData>
        </a:graphic>
      </p:graphicFrame>
    </p:spTree>
    <p:extLst>
      <p:ext uri="{BB962C8B-B14F-4D97-AF65-F5344CB8AC3E}">
        <p14:creationId xmlns:p14="http://schemas.microsoft.com/office/powerpoint/2010/main" val="3317371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FOCUS Like LinkedIn | Universal Traffic Service"/>
          <p:cNvPicPr>
            <a:picLocks noChangeAspect="1" noChangeArrowheads="1"/>
          </p:cNvPicPr>
          <p:nvPr/>
        </p:nvPicPr>
        <p:blipFill rotWithShape="1">
          <a:blip r:embed="rId3">
            <a:extLst>
              <a:ext uri="{28A0092B-C50C-407E-A947-70E740481C1C}">
                <a14:useLocalDpi xmlns:a14="http://schemas.microsoft.com/office/drawing/2010/main" val="0"/>
              </a:ext>
            </a:extLst>
          </a:blip>
          <a:srcRect r="7142"/>
          <a:stretch/>
        </p:blipFill>
        <p:spPr bwMode="auto">
          <a:xfrm>
            <a:off x="8850044" y="1011665"/>
            <a:ext cx="3082312" cy="2431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27202" y="1011665"/>
            <a:ext cx="7537783" cy="596900"/>
          </a:xfrm>
        </p:spPr>
        <p:txBody>
          <a:bodyPr>
            <a:normAutofit fontScale="90000"/>
          </a:bodyPr>
          <a:lstStyle/>
          <a:p>
            <a:pPr algn="ctr"/>
            <a:r>
              <a:rPr lang="en-US" b="1" dirty="0" smtClean="0"/>
              <a:t>Approach (mindset) for Review</a:t>
            </a:r>
            <a:endParaRPr lang="en-US" b="1" dirty="0"/>
          </a:p>
        </p:txBody>
      </p:sp>
      <p:sp>
        <p:nvSpPr>
          <p:cNvPr id="3" name="Content Placeholder 2"/>
          <p:cNvSpPr>
            <a:spLocks noGrp="1"/>
          </p:cNvSpPr>
          <p:nvPr>
            <p:ph idx="1"/>
          </p:nvPr>
        </p:nvSpPr>
        <p:spPr>
          <a:xfrm>
            <a:off x="127821" y="1603025"/>
            <a:ext cx="11443291" cy="5084491"/>
          </a:xfrm>
        </p:spPr>
        <p:txBody>
          <a:bodyPr>
            <a:normAutofit/>
          </a:bodyPr>
          <a:lstStyle/>
          <a:p>
            <a:pPr>
              <a:spcBef>
                <a:spcPts val="300"/>
              </a:spcBef>
              <a:buSzPct val="100000"/>
              <a:buFont typeface="Wingdings" pitchFamily="2" charset="2"/>
              <a:buChar char="§"/>
            </a:pPr>
            <a:r>
              <a:rPr lang="en-US" dirty="0" smtClean="0"/>
              <a:t>Starts with </a:t>
            </a:r>
            <a:r>
              <a:rPr lang="en-US" b="1" i="1" dirty="0" smtClean="0">
                <a:solidFill>
                  <a:srgbClr val="C00000"/>
                </a:solidFill>
              </a:rPr>
              <a:t>trusting</a:t>
            </a:r>
            <a:r>
              <a:rPr lang="en-US" dirty="0" smtClean="0"/>
              <a:t> the ISER and evidence</a:t>
            </a:r>
          </a:p>
          <a:p>
            <a:pPr lvl="1">
              <a:spcBef>
                <a:spcPts val="300"/>
              </a:spcBef>
              <a:buSzPct val="100000"/>
              <a:buFont typeface="Wingdings" pitchFamily="2" charset="2"/>
              <a:buChar char="§"/>
            </a:pPr>
            <a:r>
              <a:rPr lang="en-US" dirty="0"/>
              <a:t>S</a:t>
            </a:r>
            <a:r>
              <a:rPr lang="en-US" dirty="0" smtClean="0"/>
              <a:t>eek </a:t>
            </a:r>
            <a:r>
              <a:rPr lang="en-US" dirty="0"/>
              <a:t>to </a:t>
            </a:r>
            <a:r>
              <a:rPr lang="en-US" b="1" i="1" dirty="0" smtClean="0">
                <a:solidFill>
                  <a:srgbClr val="C00000"/>
                </a:solidFill>
              </a:rPr>
              <a:t>understand </a:t>
            </a:r>
            <a:r>
              <a:rPr lang="en-US" dirty="0" smtClean="0">
                <a:solidFill>
                  <a:schemeClr val="tx1"/>
                </a:solidFill>
              </a:rPr>
              <a:t>the college in the context of its mission</a:t>
            </a:r>
            <a:endParaRPr lang="en-US" dirty="0">
              <a:solidFill>
                <a:schemeClr val="tx1"/>
              </a:solidFill>
            </a:endParaRPr>
          </a:p>
          <a:p>
            <a:pPr lvl="1">
              <a:spcBef>
                <a:spcPts val="300"/>
              </a:spcBef>
              <a:buSzPct val="100000"/>
              <a:buFont typeface="Wingdings" pitchFamily="2" charset="2"/>
              <a:buChar char="§"/>
            </a:pPr>
            <a:r>
              <a:rPr lang="en-US" dirty="0"/>
              <a:t>P</a:t>
            </a:r>
            <a:r>
              <a:rPr lang="en-US" dirty="0" smtClean="0"/>
              <a:t>ractice </a:t>
            </a:r>
            <a:r>
              <a:rPr lang="en-US" b="1" i="1" dirty="0">
                <a:solidFill>
                  <a:srgbClr val="C00000"/>
                </a:solidFill>
              </a:rPr>
              <a:t>appreciative inquiry </a:t>
            </a:r>
          </a:p>
          <a:p>
            <a:pPr lvl="1">
              <a:spcBef>
                <a:spcPts val="300"/>
              </a:spcBef>
              <a:buSzPct val="100000"/>
              <a:buFont typeface="Wingdings" pitchFamily="2" charset="2"/>
              <a:buChar char="§"/>
            </a:pPr>
            <a:r>
              <a:rPr lang="en-US" b="1" i="1" dirty="0" smtClean="0">
                <a:solidFill>
                  <a:srgbClr val="C00000"/>
                </a:solidFill>
                <a:latin typeface="Calibri" panose="020F0502020204030204" pitchFamily="34" charset="0"/>
                <a:cs typeface="Calibri" panose="020F0502020204030204" pitchFamily="34" charset="0"/>
              </a:rPr>
              <a:t>Respect </a:t>
            </a:r>
            <a:r>
              <a:rPr lang="en-US" b="1" i="1" dirty="0">
                <a:solidFill>
                  <a:srgbClr val="C00000"/>
                </a:solidFill>
                <a:latin typeface="Calibri" panose="020F0502020204030204" pitchFamily="34" charset="0"/>
                <a:cs typeface="Calibri" panose="020F0502020204030204" pitchFamily="34" charset="0"/>
              </a:rPr>
              <a:t>/ Appreciate </a:t>
            </a:r>
            <a:r>
              <a:rPr lang="en-US" dirty="0">
                <a:latin typeface="Calibri" panose="020F0502020204030204" pitchFamily="34" charset="0"/>
                <a:cs typeface="Calibri" panose="020F0502020204030204" pitchFamily="34" charset="0"/>
              </a:rPr>
              <a:t>college processes, practices and </a:t>
            </a:r>
            <a:r>
              <a:rPr lang="en-US" dirty="0" smtClean="0">
                <a:latin typeface="Calibri" panose="020F0502020204030204" pitchFamily="34" charset="0"/>
                <a:cs typeface="Calibri" panose="020F0502020204030204" pitchFamily="34" charset="0"/>
              </a:rPr>
              <a:t>culture</a:t>
            </a:r>
            <a:endParaRPr lang="en-US" b="1" i="1" dirty="0" smtClean="0">
              <a:solidFill>
                <a:srgbClr val="C00000"/>
              </a:solidFill>
            </a:endParaRPr>
          </a:p>
          <a:p>
            <a:pPr>
              <a:spcBef>
                <a:spcPts val="300"/>
              </a:spcBef>
              <a:buSzPct val="100000"/>
              <a:buFont typeface="Wingdings" pitchFamily="2" charset="2"/>
              <a:buChar char="§"/>
            </a:pPr>
            <a:endParaRPr lang="en-US" sz="1000" dirty="0"/>
          </a:p>
          <a:p>
            <a:pPr>
              <a:spcBef>
                <a:spcPts val="300"/>
              </a:spcBef>
              <a:buSzPct val="100000"/>
              <a:buFont typeface="Wingdings" pitchFamily="2" charset="2"/>
              <a:buChar char="§"/>
            </a:pPr>
            <a:r>
              <a:rPr lang="en-US" dirty="0" smtClean="0">
                <a:solidFill>
                  <a:schemeClr val="tx1"/>
                </a:solidFill>
              </a:rPr>
              <a:t>Validation and affirmation</a:t>
            </a:r>
            <a:r>
              <a:rPr lang="en-US" b="1" i="1" dirty="0" smtClean="0">
                <a:solidFill>
                  <a:srgbClr val="C00000"/>
                </a:solidFill>
              </a:rPr>
              <a:t> </a:t>
            </a:r>
            <a:r>
              <a:rPr lang="en-US" dirty="0" smtClean="0">
                <a:solidFill>
                  <a:schemeClr val="tx1"/>
                </a:solidFill>
              </a:rPr>
              <a:t>(</a:t>
            </a:r>
            <a:r>
              <a:rPr lang="en-US" b="1" i="1" dirty="0" smtClean="0">
                <a:solidFill>
                  <a:srgbClr val="C00000"/>
                </a:solidFill>
              </a:rPr>
              <a:t>alignment</a:t>
            </a:r>
            <a:r>
              <a:rPr lang="en-US" dirty="0" smtClean="0"/>
              <a:t> with Standards)</a:t>
            </a:r>
          </a:p>
          <a:p>
            <a:pPr lvl="1">
              <a:spcBef>
                <a:spcPts val="300"/>
              </a:spcBef>
              <a:buSzPct val="100000"/>
              <a:buFont typeface="Wingdings" pitchFamily="2" charset="2"/>
              <a:buChar char="§"/>
            </a:pPr>
            <a:r>
              <a:rPr lang="en-US" b="1" i="1" dirty="0" smtClean="0">
                <a:solidFill>
                  <a:srgbClr val="C00000"/>
                </a:solidFill>
              </a:rPr>
              <a:t>Not</a:t>
            </a:r>
            <a:r>
              <a:rPr lang="en-US" dirty="0" smtClean="0"/>
              <a:t> hunting for deficiencies (not playing gotcha game)</a:t>
            </a:r>
          </a:p>
          <a:p>
            <a:pPr lvl="1">
              <a:spcBef>
                <a:spcPts val="300"/>
              </a:spcBef>
              <a:buSzPct val="100000"/>
              <a:buFont typeface="Wingdings" pitchFamily="2" charset="2"/>
              <a:buChar char="§"/>
            </a:pPr>
            <a:r>
              <a:rPr lang="en-US" b="1" i="1" dirty="0" smtClean="0">
                <a:solidFill>
                  <a:srgbClr val="C00000"/>
                </a:solidFill>
              </a:rPr>
              <a:t>Not</a:t>
            </a:r>
            <a:r>
              <a:rPr lang="en-US" dirty="0" smtClean="0"/>
              <a:t> </a:t>
            </a:r>
            <a:r>
              <a:rPr lang="en-US" dirty="0"/>
              <a:t>reviewing </a:t>
            </a:r>
            <a:r>
              <a:rPr lang="en-US" dirty="0" smtClean="0"/>
              <a:t>against other regulations </a:t>
            </a:r>
            <a:r>
              <a:rPr lang="en-US" dirty="0"/>
              <a:t>or requirements of other </a:t>
            </a:r>
            <a:r>
              <a:rPr lang="en-US" dirty="0" smtClean="0"/>
              <a:t>groups/entities</a:t>
            </a:r>
          </a:p>
          <a:p>
            <a:pPr lvl="1">
              <a:spcBef>
                <a:spcPts val="300"/>
              </a:spcBef>
              <a:buSzPct val="100000"/>
              <a:buFont typeface="Wingdings" pitchFamily="2" charset="2"/>
              <a:buChar char="§"/>
            </a:pPr>
            <a:r>
              <a:rPr lang="en-US" b="1" i="1" dirty="0" smtClean="0">
                <a:solidFill>
                  <a:srgbClr val="C00000"/>
                </a:solidFill>
              </a:rPr>
              <a:t>Triangulate</a:t>
            </a:r>
            <a:r>
              <a:rPr lang="en-US" b="1" dirty="0" smtClean="0">
                <a:solidFill>
                  <a:srgbClr val="C00000"/>
                </a:solidFill>
              </a:rPr>
              <a:t> </a:t>
            </a:r>
            <a:r>
              <a:rPr lang="en-US" dirty="0" smtClean="0"/>
              <a:t>all evidence and findings</a:t>
            </a:r>
            <a:endParaRPr lang="en-US" dirty="0"/>
          </a:p>
          <a:p>
            <a:pPr>
              <a:spcBef>
                <a:spcPts val="300"/>
              </a:spcBef>
              <a:buSzPct val="100000"/>
              <a:buFont typeface="Wingdings" pitchFamily="2" charset="2"/>
              <a:buChar char="§"/>
            </a:pPr>
            <a:endParaRPr lang="en-US" sz="1000" b="1" dirty="0">
              <a:solidFill>
                <a:srgbClr val="C00000"/>
              </a:solidFill>
            </a:endParaRPr>
          </a:p>
          <a:p>
            <a:pPr>
              <a:spcBef>
                <a:spcPts val="300"/>
              </a:spcBef>
              <a:buSzPct val="100000"/>
              <a:buFont typeface="Wingdings" pitchFamily="2" charset="2"/>
              <a:buChar char="§"/>
            </a:pPr>
            <a:r>
              <a:rPr lang="en-US" sz="2600" b="1" dirty="0">
                <a:solidFill>
                  <a:srgbClr val="C00000"/>
                </a:solidFill>
              </a:rPr>
              <a:t>Goal</a:t>
            </a:r>
            <a:r>
              <a:rPr lang="en-US" sz="2600" dirty="0"/>
              <a:t>: assist college with improving educational quality and student learning</a:t>
            </a:r>
          </a:p>
          <a:p>
            <a:pPr>
              <a:spcBef>
                <a:spcPts val="300"/>
              </a:spcBef>
              <a:buSzPct val="100000"/>
              <a:buFont typeface="Wingdings" pitchFamily="2" charset="2"/>
              <a:buChar char="§"/>
            </a:pPr>
            <a:r>
              <a:rPr lang="en-US" sz="2600" b="1" dirty="0">
                <a:solidFill>
                  <a:srgbClr val="C00000"/>
                </a:solidFill>
              </a:rPr>
              <a:t>Outcome</a:t>
            </a:r>
            <a:r>
              <a:rPr lang="en-US" sz="2600" dirty="0"/>
              <a:t>: </a:t>
            </a:r>
            <a:r>
              <a:rPr lang="en-US" sz="2600" i="1" u="sng" dirty="0"/>
              <a:t>team report</a:t>
            </a:r>
            <a:r>
              <a:rPr lang="en-US" sz="2600" i="1" dirty="0"/>
              <a:t> </a:t>
            </a:r>
            <a:r>
              <a:rPr lang="en-US" sz="2400" dirty="0"/>
              <a:t>– help the college to improve, and celebrate good practice</a:t>
            </a:r>
          </a:p>
          <a:p>
            <a:pPr>
              <a:spcBef>
                <a:spcPts val="300"/>
              </a:spcBef>
              <a:buSzPct val="100000"/>
              <a:buFont typeface="Wingdings" pitchFamily="2" charset="2"/>
              <a:buChar char="§"/>
            </a:pPr>
            <a:endParaRPr lang="en-US" sz="2600" u="sng" dirty="0"/>
          </a:p>
          <a:p>
            <a:pPr lvl="1">
              <a:spcBef>
                <a:spcPts val="300"/>
              </a:spcBef>
              <a:buSzPct val="100000"/>
              <a:buFont typeface="Wingdings" pitchFamily="2" charset="2"/>
              <a:buChar char="§"/>
            </a:pPr>
            <a:endParaRPr lang="en-US" dirty="0" smtClean="0"/>
          </a:p>
          <a:p>
            <a:pPr marL="0" indent="0">
              <a:buNone/>
            </a:pPr>
            <a:endParaRPr lang="en-US" sz="2400" dirty="0"/>
          </a:p>
        </p:txBody>
      </p:sp>
      <p:sp>
        <p:nvSpPr>
          <p:cNvPr id="6" name="TextBox 5"/>
          <p:cNvSpPr txBox="1"/>
          <p:nvPr/>
        </p:nvSpPr>
        <p:spPr>
          <a:xfrm>
            <a:off x="4748465" y="5918201"/>
            <a:ext cx="6605337" cy="420564"/>
          </a:xfrm>
          <a:prstGeom prst="homePlate">
            <a:avLst>
              <a:gd name="adj" fmla="val 73455"/>
            </a:avLst>
          </a:prstGeom>
          <a:solidFill>
            <a:srgbClr val="B4CCD6"/>
          </a:solidFill>
        </p:spPr>
        <p:txBody>
          <a:bodyPr wrap="square" rtlCol="0">
            <a:spAutoFit/>
          </a:bodyPr>
          <a:lstStyle/>
          <a:p>
            <a:r>
              <a:rPr lang="en-US" sz="2133" b="1" i="1" dirty="0"/>
              <a:t>Excerpted from Team Training materials, Fall 2022</a:t>
            </a:r>
          </a:p>
        </p:txBody>
      </p:sp>
    </p:spTree>
    <p:extLst>
      <p:ext uri="{BB962C8B-B14F-4D97-AF65-F5344CB8AC3E}">
        <p14:creationId xmlns:p14="http://schemas.microsoft.com/office/powerpoint/2010/main" val="1274923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509947" y="4647277"/>
            <a:ext cx="11377160" cy="59690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3959"/>
            </a:pPr>
            <a:r>
              <a:rPr lang="en-US" sz="4000" b="1" dirty="0"/>
              <a:t>    Outcomes     |      Innovations     |    Improvements</a:t>
            </a:r>
            <a:endParaRPr sz="4000" b="1" dirty="0"/>
          </a:p>
        </p:txBody>
      </p:sp>
      <p:pic>
        <p:nvPicPr>
          <p:cNvPr id="2" name="Picture 2" descr="Complex systems thinking explained - YouTube"/>
          <p:cNvPicPr>
            <a:picLocks noChangeAspect="1" noChangeArrowheads="1"/>
          </p:cNvPicPr>
          <p:nvPr/>
        </p:nvPicPr>
        <p:blipFill rotWithShape="1">
          <a:blip r:embed="rId3">
            <a:extLst>
              <a:ext uri="{28A0092B-C50C-407E-A947-70E740481C1C}">
                <a14:useLocalDpi xmlns:a14="http://schemas.microsoft.com/office/drawing/2010/main" val="0"/>
              </a:ext>
            </a:extLst>
          </a:blip>
          <a:srcRect l="12018" t="7192" r="10265" b="9556"/>
          <a:stretch/>
        </p:blipFill>
        <p:spPr bwMode="auto">
          <a:xfrm>
            <a:off x="509948" y="2276656"/>
            <a:ext cx="3834581" cy="23105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UX Designers Can Innovate - Usability Geek"/>
          <p:cNvPicPr>
            <a:picLocks noChangeAspect="1" noChangeArrowheads="1"/>
          </p:cNvPicPr>
          <p:nvPr/>
        </p:nvPicPr>
        <p:blipFill rotWithShape="1">
          <a:blip r:embed="rId4">
            <a:extLst>
              <a:ext uri="{28A0092B-C50C-407E-A947-70E740481C1C}">
                <a14:useLocalDpi xmlns:a14="http://schemas.microsoft.com/office/drawing/2010/main" val="0"/>
              </a:ext>
            </a:extLst>
          </a:blip>
          <a:srcRect l="2264" t="5058" r="6845" b="4402"/>
          <a:stretch/>
        </p:blipFill>
        <p:spPr bwMode="auto">
          <a:xfrm>
            <a:off x="4344529" y="2276658"/>
            <a:ext cx="3824748" cy="23105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vesting in success of international students: Understanding needs and  behaviors of diverse segments | DrEdu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9278" y="2276659"/>
            <a:ext cx="3717831" cy="231058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47;p28"/>
          <p:cNvSpPr txBox="1">
            <a:spLocks/>
          </p:cNvSpPr>
          <p:nvPr/>
        </p:nvSpPr>
        <p:spPr>
          <a:xfrm>
            <a:off x="408347" y="1007111"/>
            <a:ext cx="11377160" cy="5969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959"/>
            </a:pPr>
            <a:r>
              <a:rPr lang="en-US" sz="4000" b="1" dirty="0"/>
              <a:t>Institutional/Systems Based Review</a:t>
            </a:r>
          </a:p>
        </p:txBody>
      </p:sp>
    </p:spTree>
    <p:extLst>
      <p:ext uri="{BB962C8B-B14F-4D97-AF65-F5344CB8AC3E}">
        <p14:creationId xmlns:p14="http://schemas.microsoft.com/office/powerpoint/2010/main" val="4071425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Helpful Resources and Publications</a:t>
            </a:r>
            <a:endParaRPr lang="en-US" b="1" dirty="0"/>
          </a:p>
        </p:txBody>
      </p:sp>
      <p:sp>
        <p:nvSpPr>
          <p:cNvPr id="3" name="Content Placeholder 2"/>
          <p:cNvSpPr>
            <a:spLocks noGrp="1"/>
          </p:cNvSpPr>
          <p:nvPr>
            <p:ph idx="1"/>
          </p:nvPr>
        </p:nvSpPr>
        <p:spPr>
          <a:xfrm>
            <a:off x="582827" y="1893459"/>
            <a:ext cx="10312924" cy="4145805"/>
          </a:xfrm>
        </p:spPr>
        <p:txBody>
          <a:bodyPr>
            <a:normAutofit fontScale="92500" lnSpcReduction="10000"/>
          </a:bodyPr>
          <a:lstStyle/>
          <a:p>
            <a:pPr marL="0" indent="0">
              <a:buNone/>
            </a:pPr>
            <a:r>
              <a:rPr lang="en-US" dirty="0" smtClean="0"/>
              <a:t>Available on ACCJC’s website (</a:t>
            </a:r>
            <a:r>
              <a:rPr lang="en-US" u="sng" dirty="0" smtClean="0">
                <a:hlinkClick r:id="rId3"/>
              </a:rPr>
              <a:t>accjc.org</a:t>
            </a:r>
            <a:r>
              <a:rPr lang="en-US" dirty="0" smtClean="0"/>
              <a:t>); </a:t>
            </a:r>
          </a:p>
          <a:p>
            <a:pPr lvl="1"/>
            <a:r>
              <a:rPr lang="en-US" u="sng" dirty="0" smtClean="0">
                <a:hlinkClick r:id="rId4"/>
              </a:rPr>
              <a:t>Eligibility Requirements</a:t>
            </a:r>
            <a:endParaRPr lang="en-US" dirty="0"/>
          </a:p>
          <a:p>
            <a:pPr lvl="1"/>
            <a:r>
              <a:rPr lang="en-US" u="sng" dirty="0" smtClean="0">
                <a:hlinkClick r:id="rId5"/>
              </a:rPr>
              <a:t>Standards </a:t>
            </a:r>
            <a:r>
              <a:rPr lang="en-US" u="sng" dirty="0">
                <a:hlinkClick r:id="rId5"/>
              </a:rPr>
              <a:t>of </a:t>
            </a:r>
            <a:r>
              <a:rPr lang="en-US" u="sng" dirty="0" smtClean="0">
                <a:hlinkClick r:id="rId5"/>
              </a:rPr>
              <a:t>Accreditation</a:t>
            </a:r>
            <a:endParaRPr lang="en-US" dirty="0"/>
          </a:p>
          <a:p>
            <a:pPr lvl="1"/>
            <a:r>
              <a:rPr lang="en-US" u="sng" dirty="0" smtClean="0">
                <a:hlinkClick r:id="rId6"/>
              </a:rPr>
              <a:t>Commission Policies</a:t>
            </a:r>
            <a:endParaRPr lang="en-US" dirty="0"/>
          </a:p>
          <a:p>
            <a:pPr lvl="1"/>
            <a:r>
              <a:rPr lang="en-US" u="sng" dirty="0" smtClean="0">
                <a:hlinkClick r:id="rId7"/>
              </a:rPr>
              <a:t>Guides </a:t>
            </a:r>
            <a:r>
              <a:rPr lang="en-US" u="sng" dirty="0">
                <a:hlinkClick r:id="rId7"/>
              </a:rPr>
              <a:t>and </a:t>
            </a:r>
            <a:r>
              <a:rPr lang="en-US" u="sng" dirty="0" smtClean="0">
                <a:hlinkClick r:id="rId7"/>
              </a:rPr>
              <a:t>Manuals</a:t>
            </a:r>
            <a:endParaRPr lang="en-US" dirty="0"/>
          </a:p>
          <a:p>
            <a:pPr lvl="1"/>
            <a:r>
              <a:rPr lang="en-US" u="sng" dirty="0" smtClean="0">
                <a:hlinkClick r:id="rId8"/>
              </a:rPr>
              <a:t>Educational Series</a:t>
            </a:r>
            <a:endParaRPr lang="en-US" dirty="0" smtClean="0"/>
          </a:p>
          <a:p>
            <a:pPr lvl="1"/>
            <a:r>
              <a:rPr lang="en-US" dirty="0" smtClean="0">
                <a:hlinkClick r:id="rId9"/>
              </a:rPr>
              <a:t>Webinars</a:t>
            </a:r>
            <a:r>
              <a:rPr lang="en-US" dirty="0" smtClean="0"/>
              <a:t>, </a:t>
            </a:r>
            <a:r>
              <a:rPr lang="en-US" dirty="0">
                <a:hlinkClick r:id="rId10"/>
              </a:rPr>
              <a:t>c</a:t>
            </a:r>
            <a:r>
              <a:rPr lang="en-US" dirty="0" smtClean="0">
                <a:hlinkClick r:id="rId10"/>
              </a:rPr>
              <a:t>onferences</a:t>
            </a:r>
            <a:r>
              <a:rPr lang="en-US" dirty="0" smtClean="0"/>
              <a:t> </a:t>
            </a:r>
            <a:r>
              <a:rPr lang="en-US" dirty="0"/>
              <a:t>and </a:t>
            </a:r>
            <a:r>
              <a:rPr lang="en-US" dirty="0" smtClean="0">
                <a:hlinkClick r:id="rId10"/>
              </a:rPr>
              <a:t>symposiums</a:t>
            </a:r>
            <a:endParaRPr lang="en-US" dirty="0" smtClean="0"/>
          </a:p>
          <a:p>
            <a:pPr lvl="1"/>
            <a:r>
              <a:rPr lang="en-US" dirty="0">
                <a:hlinkClick r:id="rId10"/>
              </a:rPr>
              <a:t>O</a:t>
            </a:r>
            <a:r>
              <a:rPr lang="en-US" dirty="0" smtClean="0">
                <a:hlinkClick r:id="rId10"/>
              </a:rPr>
              <a:t>ngoing trainings</a:t>
            </a:r>
            <a:endParaRPr lang="en-US" dirty="0" smtClean="0"/>
          </a:p>
          <a:p>
            <a:pPr lvl="1"/>
            <a:r>
              <a:rPr lang="en-US" dirty="0" smtClean="0"/>
              <a:t>News and Communications</a:t>
            </a:r>
          </a:p>
          <a:p>
            <a:pPr lvl="2"/>
            <a:r>
              <a:rPr lang="en-US" dirty="0" smtClean="0">
                <a:hlinkClick r:id="rId11"/>
              </a:rPr>
              <a:t>Announcements</a:t>
            </a:r>
            <a:endParaRPr lang="en-US" dirty="0" smtClean="0"/>
          </a:p>
          <a:p>
            <a:pPr lvl="2"/>
            <a:r>
              <a:rPr lang="en-US" dirty="0" smtClean="0"/>
              <a:t>ACCJC </a:t>
            </a:r>
            <a:r>
              <a:rPr lang="en-US" dirty="0"/>
              <a:t>Connect </a:t>
            </a:r>
            <a:r>
              <a:rPr lang="en-US" u="sng" dirty="0">
                <a:hlinkClick r:id="rId12"/>
              </a:rPr>
              <a:t>subscribe</a:t>
            </a:r>
            <a:r>
              <a:rPr lang="en-US" dirty="0"/>
              <a:t> </a:t>
            </a:r>
            <a:r>
              <a:rPr lang="en-US" dirty="0" smtClean="0"/>
              <a:t>to or </a:t>
            </a:r>
            <a:r>
              <a:rPr lang="en-US" dirty="0"/>
              <a:t>visit: </a:t>
            </a:r>
            <a:r>
              <a:rPr lang="en-US" u="sng" dirty="0">
                <a:hlinkClick r:id="rId13"/>
              </a:rPr>
              <a:t>https://accjc.org/accjc-connect/</a:t>
            </a:r>
            <a:r>
              <a:rPr lang="en-US" dirty="0"/>
              <a:t> </a:t>
            </a:r>
            <a:endParaRPr lang="en-US" dirty="0" smtClean="0"/>
          </a:p>
          <a:p>
            <a:pPr lvl="2"/>
            <a:r>
              <a:rPr lang="en-US" u="sng" dirty="0">
                <a:hlinkClick r:id="rId14"/>
              </a:rPr>
              <a:t>Recent Commission Actions</a:t>
            </a:r>
            <a:endParaRPr lang="en-US" dirty="0"/>
          </a:p>
          <a:p>
            <a:endParaRPr lang="en-US" dirty="0"/>
          </a:p>
          <a:p>
            <a:endParaRPr lang="en-US" dirty="0"/>
          </a:p>
        </p:txBody>
      </p:sp>
      <p:pic>
        <p:nvPicPr>
          <p:cNvPr id="10" name="Picture 9"/>
          <p:cNvPicPr/>
          <p:nvPr/>
        </p:nvPicPr>
        <p:blipFill>
          <a:blip r:embed="rId15">
            <a:extLst>
              <a:ext uri="{28A0092B-C50C-407E-A947-70E740481C1C}">
                <a14:useLocalDpi xmlns:a14="http://schemas.microsoft.com/office/drawing/2010/main" val="0"/>
              </a:ext>
            </a:extLst>
          </a:blip>
          <a:srcRect/>
          <a:stretch>
            <a:fillRect/>
          </a:stretch>
        </p:blipFill>
        <p:spPr bwMode="auto">
          <a:xfrm>
            <a:off x="9051151" y="1829182"/>
            <a:ext cx="934965" cy="1393730"/>
          </a:xfrm>
          <a:prstGeom prst="rect">
            <a:avLst/>
          </a:prstGeom>
          <a:noFill/>
        </p:spPr>
      </p:pic>
      <p:pic>
        <p:nvPicPr>
          <p:cNvPr id="11" name="Picture 10"/>
          <p:cNvPicPr/>
          <p:nvPr/>
        </p:nvPicPr>
        <p:blipFill>
          <a:blip r:embed="rId16">
            <a:extLst>
              <a:ext uri="{28A0092B-C50C-407E-A947-70E740481C1C}">
                <a14:useLocalDpi xmlns:a14="http://schemas.microsoft.com/office/drawing/2010/main" val="0"/>
              </a:ext>
            </a:extLst>
          </a:blip>
          <a:srcRect/>
          <a:stretch>
            <a:fillRect/>
          </a:stretch>
        </p:blipFill>
        <p:spPr bwMode="auto">
          <a:xfrm>
            <a:off x="9008001" y="4647219"/>
            <a:ext cx="1021263" cy="1408176"/>
          </a:xfrm>
          <a:prstGeom prst="rect">
            <a:avLst/>
          </a:prstGeom>
          <a:noFill/>
        </p:spPr>
      </p:pic>
      <p:pic>
        <p:nvPicPr>
          <p:cNvPr id="12" name="Picture 11"/>
          <p:cNvPicPr/>
          <p:nvPr/>
        </p:nvPicPr>
        <p:blipFill>
          <a:blip r:embed="rId17">
            <a:extLst>
              <a:ext uri="{28A0092B-C50C-407E-A947-70E740481C1C}">
                <a14:useLocalDpi xmlns:a14="http://schemas.microsoft.com/office/drawing/2010/main" val="0"/>
              </a:ext>
            </a:extLst>
          </a:blip>
          <a:srcRect/>
          <a:stretch>
            <a:fillRect/>
          </a:stretch>
        </p:blipFill>
        <p:spPr bwMode="auto">
          <a:xfrm>
            <a:off x="8849792" y="3241390"/>
            <a:ext cx="1337685" cy="1327768"/>
          </a:xfrm>
          <a:prstGeom prst="rect">
            <a:avLst/>
          </a:prstGeom>
          <a:noFill/>
        </p:spPr>
      </p:pic>
    </p:spTree>
    <p:extLst>
      <p:ext uri="{BB962C8B-B14F-4D97-AF65-F5344CB8AC3E}">
        <p14:creationId xmlns:p14="http://schemas.microsoft.com/office/powerpoint/2010/main" val="140394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inters for Writing Book Discussion Questions - Zoe M. McCart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3987197"/>
            <a:ext cx="4441008" cy="1763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algn="ctr"/>
            <a:r>
              <a:rPr lang="en-US" b="1" dirty="0" smtClean="0"/>
              <a:t>Discussion</a:t>
            </a:r>
            <a:endParaRPr lang="en-US" b="1" dirty="0"/>
          </a:p>
        </p:txBody>
      </p:sp>
      <p:sp>
        <p:nvSpPr>
          <p:cNvPr id="3" name="Content Placeholder 2"/>
          <p:cNvSpPr>
            <a:spLocks noGrp="1"/>
          </p:cNvSpPr>
          <p:nvPr>
            <p:ph idx="1"/>
          </p:nvPr>
        </p:nvSpPr>
        <p:spPr>
          <a:xfrm>
            <a:off x="1401727" y="2151529"/>
            <a:ext cx="8990853" cy="3799544"/>
          </a:xfrm>
        </p:spPr>
        <p:txBody>
          <a:bodyPr/>
          <a:lstStyle/>
          <a:p>
            <a:pPr marL="0" indent="0" algn="ctr">
              <a:buNone/>
            </a:pPr>
            <a:r>
              <a:rPr lang="en-US" dirty="0" smtClean="0"/>
              <a:t>What concerns or questions do you have about the accreditation, ISER Development, the review process?</a:t>
            </a:r>
          </a:p>
          <a:p>
            <a:pPr algn="ctr"/>
            <a:endParaRPr lang="en-US" dirty="0"/>
          </a:p>
        </p:txBody>
      </p:sp>
    </p:spTree>
    <p:extLst>
      <p:ext uri="{BB962C8B-B14F-4D97-AF65-F5344CB8AC3E}">
        <p14:creationId xmlns:p14="http://schemas.microsoft.com/office/powerpoint/2010/main" val="226327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81"/>
            <a:ext cx="10515600" cy="4516424"/>
          </a:xfrm>
        </p:spPr>
        <p:txBody>
          <a:bodyPr anchor="ctr">
            <a:normAutofit/>
          </a:bodyPr>
          <a:lstStyle/>
          <a:p>
            <a:pPr algn="ctr"/>
            <a:r>
              <a:rPr lang="en-US" sz="5333" b="1" dirty="0" smtClean="0">
                <a:latin typeface="+mn-lt"/>
              </a:rPr>
              <a:t>Nuts and Bolts: </a:t>
            </a:r>
            <a:br>
              <a:rPr lang="en-US" sz="5333" b="1" dirty="0" smtClean="0">
                <a:latin typeface="+mn-lt"/>
              </a:rPr>
            </a:br>
            <a:r>
              <a:rPr lang="en-US" sz="5333" b="1" dirty="0" smtClean="0">
                <a:latin typeface="+mn-lt"/>
              </a:rPr>
              <a:t>Interpreting Standards &amp;</a:t>
            </a:r>
            <a:r>
              <a:rPr lang="en-US" sz="5333" b="1" dirty="0">
                <a:latin typeface="+mn-lt"/>
              </a:rPr>
              <a:t/>
            </a:r>
            <a:br>
              <a:rPr lang="en-US" sz="5333" b="1" dirty="0">
                <a:latin typeface="+mn-lt"/>
              </a:rPr>
            </a:br>
            <a:r>
              <a:rPr lang="en-US" sz="5333" b="1" dirty="0" smtClean="0">
                <a:latin typeface="+mn-lt"/>
              </a:rPr>
              <a:t>Developing ISER</a:t>
            </a:r>
            <a:endParaRPr lang="en-US" sz="5333" b="1" dirty="0">
              <a:latin typeface="+mn-lt"/>
            </a:endParaRPr>
          </a:p>
        </p:txBody>
      </p:sp>
    </p:spTree>
    <p:extLst>
      <p:ext uri="{BB962C8B-B14F-4D97-AF65-F5344CB8AC3E}">
        <p14:creationId xmlns:p14="http://schemas.microsoft.com/office/powerpoint/2010/main" val="18899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346" y="991545"/>
            <a:ext cx="9144000" cy="902483"/>
          </a:xfrm>
        </p:spPr>
        <p:txBody>
          <a:bodyPr>
            <a:normAutofit/>
          </a:bodyPr>
          <a:lstStyle/>
          <a:p>
            <a:r>
              <a:rPr lang="en-US" sz="4400" b="1" dirty="0" smtClean="0">
                <a:latin typeface="+mn-lt"/>
              </a:rPr>
              <a:t>Co-Facilitators</a:t>
            </a:r>
            <a:endParaRPr lang="en-US" sz="4400" b="1" dirty="0">
              <a:latin typeface="+mn-lt"/>
            </a:endParaRPr>
          </a:p>
        </p:txBody>
      </p:sp>
      <p:sp>
        <p:nvSpPr>
          <p:cNvPr id="16" name="Subtitle 2"/>
          <p:cNvSpPr txBox="1">
            <a:spLocks/>
          </p:cNvSpPr>
          <p:nvPr/>
        </p:nvSpPr>
        <p:spPr>
          <a:xfrm>
            <a:off x="2262836" y="4504846"/>
            <a:ext cx="2681407" cy="115619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sz="2000" b="1" dirty="0" smtClean="0"/>
              <a:t>Dr. Gohar Momjian</a:t>
            </a:r>
          </a:p>
          <a:p>
            <a:pPr>
              <a:lnSpc>
                <a:spcPct val="100000"/>
              </a:lnSpc>
              <a:spcBef>
                <a:spcPts val="0"/>
              </a:spcBef>
            </a:pPr>
            <a:r>
              <a:rPr lang="en-US" sz="2000" dirty="0" smtClean="0"/>
              <a:t>Vice President, ACCJC  </a:t>
            </a:r>
          </a:p>
          <a:p>
            <a:pPr>
              <a:lnSpc>
                <a:spcPct val="100000"/>
              </a:lnSpc>
              <a:spcBef>
                <a:spcPts val="0"/>
              </a:spcBef>
            </a:pPr>
            <a:r>
              <a:rPr lang="en-US" sz="2000" dirty="0" smtClean="0"/>
              <a:t>Your ACCJC Staff Liaison</a:t>
            </a:r>
            <a:endParaRPr lang="en-US" sz="2000" dirty="0"/>
          </a:p>
        </p:txBody>
      </p:sp>
      <p:pic>
        <p:nvPicPr>
          <p:cNvPr id="3" name="Picture 2"/>
          <p:cNvPicPr>
            <a:picLocks noChangeAspect="1"/>
          </p:cNvPicPr>
          <p:nvPr/>
        </p:nvPicPr>
        <p:blipFill>
          <a:blip r:embed="rId3"/>
          <a:stretch>
            <a:fillRect/>
          </a:stretch>
        </p:blipFill>
        <p:spPr>
          <a:xfrm>
            <a:off x="2652124" y="2333553"/>
            <a:ext cx="2053925" cy="2149775"/>
          </a:xfrm>
          <a:prstGeom prst="rect">
            <a:avLst/>
          </a:prstGeom>
        </p:spPr>
      </p:pic>
      <p:sp>
        <p:nvSpPr>
          <p:cNvPr id="10" name="Subtitle 2"/>
          <p:cNvSpPr txBox="1">
            <a:spLocks/>
          </p:cNvSpPr>
          <p:nvPr/>
        </p:nvSpPr>
        <p:spPr>
          <a:xfrm>
            <a:off x="5760022" y="4532966"/>
            <a:ext cx="3277298" cy="1128070"/>
          </a:xfrm>
          <a:prstGeom prst="rect">
            <a:avLst/>
          </a:prstGeom>
        </p:spPr>
        <p:txBody>
          <a:bodyPr vert="horz" lIns="68580" tIns="34290" rIns="68580" bIns="3429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00000"/>
              </a:lnSpc>
              <a:spcBef>
                <a:spcPts val="0"/>
              </a:spcBef>
            </a:pPr>
            <a:r>
              <a:rPr lang="en-US" sz="2000" b="1" dirty="0" smtClean="0"/>
              <a:t>Kasey Gardener</a:t>
            </a:r>
            <a:endParaRPr lang="fr-FR" sz="2000" dirty="0"/>
          </a:p>
          <a:p>
            <a:pPr>
              <a:lnSpc>
                <a:spcPct val="100000"/>
              </a:lnSpc>
              <a:spcBef>
                <a:spcPts val="0"/>
              </a:spcBef>
            </a:pPr>
            <a:r>
              <a:rPr lang="fr-FR" sz="2000" dirty="0" smtClean="0"/>
              <a:t>Vice President of Instruction</a:t>
            </a:r>
          </a:p>
          <a:p>
            <a:pPr>
              <a:lnSpc>
                <a:spcPct val="100000"/>
              </a:lnSpc>
              <a:spcBef>
                <a:spcPts val="0"/>
              </a:spcBef>
            </a:pPr>
            <a:r>
              <a:rPr lang="fr-FR" sz="2000" dirty="0" err="1" smtClean="0"/>
              <a:t>Accreditation</a:t>
            </a:r>
            <a:r>
              <a:rPr lang="fr-FR" sz="2000" dirty="0" smtClean="0"/>
              <a:t> Liaison </a:t>
            </a:r>
            <a:r>
              <a:rPr lang="fr-FR" sz="2000" dirty="0" err="1" smtClean="0"/>
              <a:t>Officer</a:t>
            </a:r>
            <a:endParaRPr lang="en-US" sz="2000" dirty="0" smtClean="0"/>
          </a:p>
        </p:txBody>
      </p:sp>
      <p:pic>
        <p:nvPicPr>
          <p:cNvPr id="7" name="Picture 6"/>
          <p:cNvPicPr>
            <a:picLocks noChangeAspect="1"/>
          </p:cNvPicPr>
          <p:nvPr/>
        </p:nvPicPr>
        <p:blipFill>
          <a:blip r:embed="rId4"/>
          <a:stretch>
            <a:fillRect/>
          </a:stretch>
        </p:blipFill>
        <p:spPr>
          <a:xfrm>
            <a:off x="6164230" y="2333553"/>
            <a:ext cx="2468881" cy="2171293"/>
          </a:xfrm>
          <a:prstGeom prst="rect">
            <a:avLst/>
          </a:prstGeom>
        </p:spPr>
      </p:pic>
    </p:spTree>
    <p:extLst>
      <p:ext uri="{BB962C8B-B14F-4D97-AF65-F5344CB8AC3E}">
        <p14:creationId xmlns:p14="http://schemas.microsoft.com/office/powerpoint/2010/main" val="1274105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Overview: The Accreditation Evaluation Process</a:t>
            </a:r>
            <a:endParaRPr lang="en-US" b="1" dirty="0"/>
          </a:p>
        </p:txBody>
      </p:sp>
      <p:sp>
        <p:nvSpPr>
          <p:cNvPr id="12" name="Chevron 11"/>
          <p:cNvSpPr/>
          <p:nvPr/>
        </p:nvSpPr>
        <p:spPr>
          <a:xfrm>
            <a:off x="839432" y="2157139"/>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Freeform 12"/>
          <p:cNvSpPr/>
          <p:nvPr/>
        </p:nvSpPr>
        <p:spPr>
          <a:xfrm>
            <a:off x="1665069" y="2473329"/>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Self-Reflection</a:t>
            </a:r>
            <a:br>
              <a:rPr lang="en-US" sz="2667" b="1" dirty="0"/>
            </a:br>
            <a:r>
              <a:rPr lang="en-US" sz="2400" dirty="0"/>
              <a:t>(ISER)</a:t>
            </a:r>
          </a:p>
        </p:txBody>
      </p:sp>
      <p:sp>
        <p:nvSpPr>
          <p:cNvPr id="14" name="Chevron 13"/>
          <p:cNvSpPr/>
          <p:nvPr/>
        </p:nvSpPr>
        <p:spPr>
          <a:xfrm>
            <a:off x="4375918" y="2174551"/>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5" name="Freeform 14"/>
          <p:cNvSpPr/>
          <p:nvPr/>
        </p:nvSpPr>
        <p:spPr>
          <a:xfrm>
            <a:off x="5105232" y="2453225"/>
            <a:ext cx="280717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Peer Review</a:t>
            </a:r>
            <a:br>
              <a:rPr lang="en-US" sz="2667" b="1" dirty="0"/>
            </a:br>
            <a:r>
              <a:rPr lang="en-US" sz="2133" dirty="0"/>
              <a:t>(Team ISER Review &amp; Focused Site Visit)</a:t>
            </a:r>
          </a:p>
        </p:txBody>
      </p:sp>
      <p:sp>
        <p:nvSpPr>
          <p:cNvPr id="16" name="Chevron 15"/>
          <p:cNvSpPr/>
          <p:nvPr/>
        </p:nvSpPr>
        <p:spPr>
          <a:xfrm>
            <a:off x="7912405" y="2174551"/>
            <a:ext cx="3096145" cy="1195112"/>
          </a:xfrm>
          <a:prstGeom prst="chevron">
            <a:avLst>
              <a:gd name="adj" fmla="val 40000"/>
            </a:avLst>
          </a:prstGeom>
          <a:solidFill>
            <a:schemeClr val="tx2">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7" name="Freeform 16"/>
          <p:cNvSpPr/>
          <p:nvPr/>
        </p:nvSpPr>
        <p:spPr>
          <a:xfrm>
            <a:off x="8738043" y="2473329"/>
            <a:ext cx="2614523" cy="1195112"/>
          </a:xfrm>
          <a:custGeom>
            <a:avLst/>
            <a:gdLst>
              <a:gd name="connsiteX0" fmla="*/ 0 w 1960892"/>
              <a:gd name="connsiteY0" fmla="*/ 89633 h 896334"/>
              <a:gd name="connsiteX1" fmla="*/ 89633 w 1960892"/>
              <a:gd name="connsiteY1" fmla="*/ 0 h 896334"/>
              <a:gd name="connsiteX2" fmla="*/ 1871259 w 1960892"/>
              <a:gd name="connsiteY2" fmla="*/ 0 h 896334"/>
              <a:gd name="connsiteX3" fmla="*/ 1960892 w 1960892"/>
              <a:gd name="connsiteY3" fmla="*/ 89633 h 896334"/>
              <a:gd name="connsiteX4" fmla="*/ 1960892 w 1960892"/>
              <a:gd name="connsiteY4" fmla="*/ 806701 h 896334"/>
              <a:gd name="connsiteX5" fmla="*/ 1871259 w 1960892"/>
              <a:gd name="connsiteY5" fmla="*/ 896334 h 896334"/>
              <a:gd name="connsiteX6" fmla="*/ 89633 w 1960892"/>
              <a:gd name="connsiteY6" fmla="*/ 896334 h 896334"/>
              <a:gd name="connsiteX7" fmla="*/ 0 w 1960892"/>
              <a:gd name="connsiteY7" fmla="*/ 806701 h 896334"/>
              <a:gd name="connsiteX8" fmla="*/ 0 w 1960892"/>
              <a:gd name="connsiteY8" fmla="*/ 89633 h 8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892" h="896334">
                <a:moveTo>
                  <a:pt x="0" y="89633"/>
                </a:moveTo>
                <a:cubicBezTo>
                  <a:pt x="0" y="40130"/>
                  <a:pt x="40130" y="0"/>
                  <a:pt x="89633" y="0"/>
                </a:cubicBezTo>
                <a:lnTo>
                  <a:pt x="1871259" y="0"/>
                </a:lnTo>
                <a:cubicBezTo>
                  <a:pt x="1920762" y="0"/>
                  <a:pt x="1960892" y="40130"/>
                  <a:pt x="1960892" y="89633"/>
                </a:cubicBezTo>
                <a:lnTo>
                  <a:pt x="1960892" y="806701"/>
                </a:lnTo>
                <a:cubicBezTo>
                  <a:pt x="1960892" y="856204"/>
                  <a:pt x="1920762" y="896334"/>
                  <a:pt x="1871259" y="896334"/>
                </a:cubicBezTo>
                <a:lnTo>
                  <a:pt x="89633" y="896334"/>
                </a:lnTo>
                <a:cubicBezTo>
                  <a:pt x="40130" y="896334"/>
                  <a:pt x="0" y="856204"/>
                  <a:pt x="0" y="806701"/>
                </a:cubicBezTo>
                <a:lnTo>
                  <a:pt x="0" y="89633"/>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224657" tIns="224657" rIns="224657" bIns="224657" numCol="1" spcCol="1270" anchor="ctr" anchorCtr="0">
            <a:noAutofit/>
          </a:bodyPr>
          <a:lstStyle/>
          <a:p>
            <a:pPr algn="ctr" defTabSz="1185304">
              <a:lnSpc>
                <a:spcPct val="90000"/>
              </a:lnSpc>
              <a:spcBef>
                <a:spcPct val="0"/>
              </a:spcBef>
              <a:spcAft>
                <a:spcPct val="35000"/>
              </a:spcAft>
            </a:pPr>
            <a:r>
              <a:rPr lang="en-US" sz="2667" b="1" dirty="0"/>
              <a:t>Affirmation</a:t>
            </a:r>
            <a:r>
              <a:rPr lang="en-US" sz="2000" dirty="0"/>
              <a:t/>
            </a:r>
            <a:br>
              <a:rPr lang="en-US" sz="2000" dirty="0"/>
            </a:br>
            <a:r>
              <a:rPr lang="en-US" sz="2000" dirty="0"/>
              <a:t>(</a:t>
            </a:r>
            <a:r>
              <a:rPr lang="en-US" sz="2400" dirty="0"/>
              <a:t>ACCJC Action)</a:t>
            </a:r>
            <a:endParaRPr lang="en-US" sz="2000" dirty="0"/>
          </a:p>
        </p:txBody>
      </p:sp>
      <p:sp>
        <p:nvSpPr>
          <p:cNvPr id="7" name="Chevron 6"/>
          <p:cNvSpPr/>
          <p:nvPr/>
        </p:nvSpPr>
        <p:spPr>
          <a:xfrm>
            <a:off x="838199" y="3960416"/>
            <a:ext cx="10221685" cy="1194816"/>
          </a:xfrm>
          <a:prstGeom prst="chevron">
            <a:avLst>
              <a:gd name="adj" fmla="val 41254"/>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p:cNvSpPr/>
          <p:nvPr/>
        </p:nvSpPr>
        <p:spPr>
          <a:xfrm>
            <a:off x="1550124" y="4239091"/>
            <a:ext cx="9803675" cy="1194816"/>
          </a:xfrm>
          <a:prstGeom prst="roundRect">
            <a:avLst/>
          </a:prstGeom>
          <a:solidFill>
            <a:schemeClr val="bg2">
              <a:alpha val="9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667" b="1" dirty="0"/>
              <a:t>Ongoing Commitment to Improvement &amp; Educational Excellence</a:t>
            </a:r>
          </a:p>
        </p:txBody>
      </p:sp>
      <p:pic>
        <p:nvPicPr>
          <p:cNvPr id="3" name="Picture 2"/>
          <p:cNvPicPr>
            <a:picLocks noChangeAspect="1"/>
          </p:cNvPicPr>
          <p:nvPr/>
        </p:nvPicPr>
        <p:blipFill>
          <a:blip r:embed="rId3"/>
          <a:stretch>
            <a:fillRect/>
          </a:stretch>
        </p:blipFill>
        <p:spPr>
          <a:xfrm rot="20918577">
            <a:off x="1224727" y="1969363"/>
            <a:ext cx="560881" cy="762066"/>
          </a:xfrm>
          <a:prstGeom prst="rect">
            <a:avLst/>
          </a:prstGeom>
        </p:spPr>
      </p:pic>
    </p:spTree>
    <p:extLst>
      <p:ext uri="{BB962C8B-B14F-4D97-AF65-F5344CB8AC3E}">
        <p14:creationId xmlns:p14="http://schemas.microsoft.com/office/powerpoint/2010/main" val="3588112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Key Resources:</a:t>
            </a:r>
            <a:endParaRPr lang="en-US" b="1" dirty="0">
              <a:latin typeface="+mn-lt"/>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0963739">
            <a:off x="6484166" y="1480621"/>
            <a:ext cx="3823780" cy="4948422"/>
          </a:xfrm>
          <a:ln>
            <a:solidFill>
              <a:schemeClr val="tx1"/>
            </a:solidFill>
          </a:ln>
          <a:effectLst>
            <a:glow rad="101600">
              <a:schemeClr val="accent3">
                <a:satMod val="175000"/>
                <a:alpha val="40000"/>
              </a:schemeClr>
            </a:glow>
            <a:outerShdw blurRad="50800" dist="38100" dir="2700000" algn="tl" rotWithShape="0">
              <a:prstClr val="black">
                <a:alpha val="40000"/>
              </a:prstClr>
            </a:outerShdw>
          </a:effectLst>
        </p:spPr>
      </p:pic>
      <p:sp>
        <p:nvSpPr>
          <p:cNvPr id="5" name="Content Placeholder 4"/>
          <p:cNvSpPr>
            <a:spLocks noGrp="1"/>
          </p:cNvSpPr>
          <p:nvPr>
            <p:ph sz="half" idx="2"/>
          </p:nvPr>
        </p:nvSpPr>
        <p:spPr>
          <a:xfrm>
            <a:off x="914400" y="1858076"/>
            <a:ext cx="5181600" cy="4193512"/>
          </a:xfrm>
        </p:spPr>
        <p:txBody>
          <a:bodyPr/>
          <a:lstStyle/>
          <a:p>
            <a:r>
              <a:rPr lang="en-US" sz="2400" i="1" dirty="0" smtClean="0"/>
              <a:t>Guide </a:t>
            </a:r>
            <a:r>
              <a:rPr lang="en-US" sz="2400" i="1" dirty="0"/>
              <a:t>to Institutional Self-Evaluation, Improvement, and Peer </a:t>
            </a:r>
            <a:r>
              <a:rPr lang="en-US" sz="2400" i="1" dirty="0" smtClean="0"/>
              <a:t>Review</a:t>
            </a:r>
          </a:p>
          <a:p>
            <a:pPr lvl="1"/>
            <a:r>
              <a:rPr lang="en-US" sz="2000" dirty="0" smtClean="0"/>
              <a:t>Required contents, formatting/structure suggestions, submission instructions, additional protocols, etc.</a:t>
            </a:r>
            <a:endParaRPr lang="en-US" sz="2000" dirty="0"/>
          </a:p>
          <a:p>
            <a:r>
              <a:rPr lang="en-US" sz="2400" dirty="0"/>
              <a:t>ISER Template</a:t>
            </a:r>
          </a:p>
          <a:p>
            <a:pPr lvl="1"/>
            <a:r>
              <a:rPr lang="en-US" sz="2000" dirty="0"/>
              <a:t>Word document with embedded formatting, structure, links to the </a:t>
            </a:r>
            <a:r>
              <a:rPr lang="en-US" sz="2000" i="1" dirty="0"/>
              <a:t>Guide</a:t>
            </a:r>
            <a:r>
              <a:rPr lang="en-US" sz="2000" dirty="0"/>
              <a:t>, etc. </a:t>
            </a:r>
          </a:p>
          <a:p>
            <a:r>
              <a:rPr lang="en-US" sz="2400" dirty="0"/>
              <a:t>Available on ACCJC website – </a:t>
            </a:r>
            <a:r>
              <a:rPr lang="en-US" sz="2400" dirty="0">
                <a:hlinkClick r:id="rId4"/>
              </a:rPr>
              <a:t>Resources &gt; Guides &amp; Manuals</a:t>
            </a:r>
            <a:endParaRPr lang="en-US" sz="2400" dirty="0"/>
          </a:p>
        </p:txBody>
      </p:sp>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02102">
            <a:off x="7866413" y="1703368"/>
            <a:ext cx="3823780" cy="4948420"/>
          </a:xfrm>
          <a:prstGeom prst="rect">
            <a:avLst/>
          </a:prstGeom>
          <a:solidFill>
            <a:schemeClr val="bg1"/>
          </a:solidFill>
          <a:ln>
            <a:solidFill>
              <a:schemeClr val="tx1"/>
            </a:solidFill>
          </a:ln>
          <a:effectLst>
            <a:glow rad="101600">
              <a:schemeClr val="accent3">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9711605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Major Steps: Institutional Self Evaluation Process</a:t>
            </a:r>
          </a:p>
        </p:txBody>
      </p:sp>
      <p:sp>
        <p:nvSpPr>
          <p:cNvPr id="3" name="Content Placeholder 2"/>
          <p:cNvSpPr>
            <a:spLocks noGrp="1"/>
          </p:cNvSpPr>
          <p:nvPr>
            <p:ph sz="half" idx="1"/>
          </p:nvPr>
        </p:nvSpPr>
        <p:spPr/>
        <p:txBody>
          <a:bodyPr>
            <a:normAutofit lnSpcReduction="10000"/>
          </a:bodyPr>
          <a:lstStyle/>
          <a:p>
            <a:pPr marL="0" indent="0">
              <a:buNone/>
            </a:pPr>
            <a:r>
              <a:rPr lang="en-US" dirty="0"/>
              <a:t>Possible Steps of the Process:</a:t>
            </a:r>
          </a:p>
          <a:p>
            <a:pPr marL="685238" indent="-685238">
              <a:buFont typeface="+mj-lt"/>
              <a:buAutoNum type="arabicPeriod"/>
            </a:pPr>
            <a:r>
              <a:rPr lang="en-US" dirty="0"/>
              <a:t>Determine leaders.</a:t>
            </a:r>
          </a:p>
          <a:p>
            <a:pPr marL="685238" indent="-685238">
              <a:buFont typeface="+mj-lt"/>
              <a:buAutoNum type="arabicPeriod"/>
            </a:pPr>
            <a:r>
              <a:rPr lang="en-US" dirty="0"/>
              <a:t>Plan backward.</a:t>
            </a:r>
          </a:p>
          <a:p>
            <a:pPr marL="685238" indent="-685238">
              <a:buFont typeface="+mj-lt"/>
              <a:buAutoNum type="arabicPeriod"/>
            </a:pPr>
            <a:r>
              <a:rPr lang="en-US" dirty="0"/>
              <a:t>Invite others.</a:t>
            </a:r>
          </a:p>
          <a:p>
            <a:pPr marL="685238" indent="-685238">
              <a:buFont typeface="+mj-lt"/>
              <a:buAutoNum type="arabicPeriod"/>
            </a:pPr>
            <a:r>
              <a:rPr lang="en-US" dirty="0"/>
              <a:t>Discuss Standards</a:t>
            </a:r>
            <a:br>
              <a:rPr lang="en-US" dirty="0"/>
            </a:br>
            <a:r>
              <a:rPr lang="en-US" dirty="0"/>
              <a:t>Assign teams.</a:t>
            </a:r>
          </a:p>
          <a:p>
            <a:pPr marL="685238" indent="-685238">
              <a:buFont typeface="+mj-lt"/>
              <a:buAutoNum type="arabicPeriod"/>
            </a:pPr>
            <a:r>
              <a:rPr lang="en-US" dirty="0"/>
              <a:t>Gather evidence. Make changes.</a:t>
            </a:r>
          </a:p>
          <a:p>
            <a:pPr marL="685238" indent="-685238">
              <a:buFont typeface="+mj-lt"/>
              <a:buAutoNum type="arabicPeriod"/>
            </a:pPr>
            <a:r>
              <a:rPr lang="en-US" dirty="0"/>
              <a:t>Draft sections.</a:t>
            </a:r>
          </a:p>
          <a:p>
            <a:endParaRPr lang="en-US" dirty="0"/>
          </a:p>
          <a:p>
            <a:endParaRPr lang="en-US" dirty="0"/>
          </a:p>
        </p:txBody>
      </p:sp>
      <p:sp>
        <p:nvSpPr>
          <p:cNvPr id="4" name="Content Placeholder 3"/>
          <p:cNvSpPr>
            <a:spLocks noGrp="1"/>
          </p:cNvSpPr>
          <p:nvPr>
            <p:ph sz="half" idx="2"/>
          </p:nvPr>
        </p:nvSpPr>
        <p:spPr>
          <a:xfrm>
            <a:off x="6172200" y="1825625"/>
            <a:ext cx="5181600" cy="4746971"/>
          </a:xfrm>
        </p:spPr>
        <p:txBody>
          <a:bodyPr>
            <a:normAutofit lnSpcReduction="10000"/>
          </a:bodyPr>
          <a:lstStyle/>
          <a:p>
            <a:pPr marL="609043" indent="-609043">
              <a:buFont typeface="+mj-lt"/>
              <a:buAutoNum type="arabicPeriod" startAt="6"/>
            </a:pPr>
            <a:endParaRPr lang="en-US" dirty="0"/>
          </a:p>
          <a:p>
            <a:pPr marL="685238" indent="-685238">
              <a:buFont typeface="+mj-lt"/>
              <a:buAutoNum type="arabicPeriod" startAt="8"/>
            </a:pPr>
            <a:r>
              <a:rPr lang="en-US" dirty="0"/>
              <a:t>Compile the report.</a:t>
            </a:r>
          </a:p>
          <a:p>
            <a:pPr marL="685238" indent="-685238">
              <a:buFont typeface="+mj-lt"/>
              <a:buAutoNum type="arabicPeriod" startAt="8"/>
            </a:pPr>
            <a:r>
              <a:rPr lang="en-US" dirty="0"/>
              <a:t>Share with constituencies.</a:t>
            </a:r>
            <a:br>
              <a:rPr lang="en-US" dirty="0"/>
            </a:br>
            <a:r>
              <a:rPr lang="en-US" dirty="0"/>
              <a:t>Review and revise the report.</a:t>
            </a:r>
          </a:p>
          <a:p>
            <a:pPr marL="685238" indent="-685238">
              <a:buFont typeface="+mj-lt"/>
              <a:buAutoNum type="arabicPeriod" startAt="8"/>
            </a:pPr>
            <a:r>
              <a:rPr lang="en-US" dirty="0"/>
              <a:t>Share again?</a:t>
            </a:r>
          </a:p>
          <a:p>
            <a:pPr marL="685238" indent="-685238">
              <a:buFont typeface="+mj-lt"/>
              <a:buAutoNum type="arabicPeriod" startAt="8"/>
            </a:pPr>
            <a:r>
              <a:rPr lang="en-US" dirty="0"/>
              <a:t>Edit and finalize the report.</a:t>
            </a:r>
          </a:p>
          <a:p>
            <a:pPr marL="685238" indent="-685238">
              <a:buFont typeface="+mj-lt"/>
              <a:buAutoNum type="arabicPeriod" startAt="8"/>
            </a:pPr>
            <a:r>
              <a:rPr lang="en-US" dirty="0"/>
              <a:t>Get Board approval.</a:t>
            </a:r>
          </a:p>
          <a:p>
            <a:pPr marL="685238" indent="-685238">
              <a:buFont typeface="+mj-lt"/>
              <a:buAutoNum type="arabicPeriod" startAt="8"/>
            </a:pPr>
            <a:r>
              <a:rPr lang="en-US" dirty="0"/>
              <a:t>Submit.</a:t>
            </a:r>
          </a:p>
          <a:p>
            <a:pPr marL="685238" indent="-685238">
              <a:buFont typeface="+mj-lt"/>
              <a:buAutoNum type="arabicPeriod" startAt="8"/>
            </a:pPr>
            <a:r>
              <a:rPr lang="en-US" dirty="0"/>
              <a:t>Prepare for the Visit.</a:t>
            </a:r>
          </a:p>
        </p:txBody>
      </p:sp>
      <p:pic>
        <p:nvPicPr>
          <p:cNvPr id="6" name="Picture 5"/>
          <p:cNvPicPr>
            <a:picLocks noChangeAspect="1"/>
          </p:cNvPicPr>
          <p:nvPr/>
        </p:nvPicPr>
        <p:blipFill>
          <a:blip r:embed="rId3"/>
          <a:stretch>
            <a:fillRect/>
          </a:stretch>
        </p:blipFill>
        <p:spPr>
          <a:xfrm rot="20408598">
            <a:off x="275963" y="3364441"/>
            <a:ext cx="560881" cy="762066"/>
          </a:xfrm>
          <a:prstGeom prst="rect">
            <a:avLst/>
          </a:prstGeom>
        </p:spPr>
      </p:pic>
    </p:spTree>
    <p:extLst>
      <p:ext uri="{BB962C8B-B14F-4D97-AF65-F5344CB8AC3E}">
        <p14:creationId xmlns:p14="http://schemas.microsoft.com/office/powerpoint/2010/main" val="21646910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81" y="886723"/>
            <a:ext cx="10515600" cy="993813"/>
          </a:xfrm>
        </p:spPr>
        <p:txBody>
          <a:bodyPr>
            <a:normAutofit fontScale="90000"/>
          </a:bodyPr>
          <a:lstStyle/>
          <a:p>
            <a:pPr algn="ctr"/>
            <a:r>
              <a:rPr lang="en-US" b="1" dirty="0" smtClean="0">
                <a:latin typeface="+mn-lt"/>
              </a:rPr>
              <a:t>Mission: </a:t>
            </a:r>
            <a:br>
              <a:rPr lang="en-US" b="1" dirty="0" smtClean="0">
                <a:latin typeface="+mn-lt"/>
              </a:rPr>
            </a:br>
            <a:r>
              <a:rPr lang="en-US" b="1" dirty="0" smtClean="0">
                <a:latin typeface="+mn-lt"/>
              </a:rPr>
              <a:t>Framework for Reflection and Review</a:t>
            </a:r>
            <a:endParaRPr lang="en-US" b="1" dirty="0">
              <a:latin typeface="+mn-lt"/>
            </a:endParaRPr>
          </a:p>
        </p:txBody>
      </p:sp>
      <p:sp>
        <p:nvSpPr>
          <p:cNvPr id="9" name="Rectangle 8"/>
          <p:cNvSpPr/>
          <p:nvPr/>
        </p:nvSpPr>
        <p:spPr>
          <a:xfrm>
            <a:off x="4971595" y="2147598"/>
            <a:ext cx="1616951" cy="400110"/>
          </a:xfrm>
          <a:prstGeom prst="rect">
            <a:avLst/>
          </a:prstGeom>
        </p:spPr>
        <p:txBody>
          <a:bodyPr wrap="square">
            <a:spAutoFit/>
          </a:bodyPr>
          <a:lstStyle/>
          <a:p>
            <a:pPr algn="ctr"/>
            <a:r>
              <a:rPr lang="en-US" sz="2000" b="1" u="sng" dirty="0" smtClean="0"/>
              <a:t>Standard I</a:t>
            </a:r>
            <a:endParaRPr lang="en-US" sz="2000" b="1" u="sng" dirty="0"/>
          </a:p>
        </p:txBody>
      </p:sp>
      <p:pic>
        <p:nvPicPr>
          <p:cNvPr id="1026" name="Picture 2" descr="Mission-Centered Volunteer Data Collection - Volunteer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163" y="3066317"/>
            <a:ext cx="2857500" cy="21717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71595" y="4837908"/>
            <a:ext cx="1616951" cy="400110"/>
          </a:xfrm>
          <a:prstGeom prst="rect">
            <a:avLst/>
          </a:prstGeom>
        </p:spPr>
        <p:txBody>
          <a:bodyPr wrap="square">
            <a:spAutoFit/>
          </a:bodyPr>
          <a:lstStyle/>
          <a:p>
            <a:pPr algn="ctr"/>
            <a:r>
              <a:rPr lang="en-US" sz="2000" b="1" u="sng" dirty="0" smtClean="0"/>
              <a:t>Standard II</a:t>
            </a:r>
            <a:endParaRPr lang="en-US" sz="2000" b="1" u="sng" dirty="0"/>
          </a:p>
        </p:txBody>
      </p:sp>
      <p:sp>
        <p:nvSpPr>
          <p:cNvPr id="19" name="Rectangle 18"/>
          <p:cNvSpPr/>
          <p:nvPr/>
        </p:nvSpPr>
        <p:spPr>
          <a:xfrm>
            <a:off x="2451622" y="3277660"/>
            <a:ext cx="1616951" cy="400110"/>
          </a:xfrm>
          <a:prstGeom prst="rect">
            <a:avLst/>
          </a:prstGeom>
        </p:spPr>
        <p:txBody>
          <a:bodyPr wrap="square">
            <a:spAutoFit/>
          </a:bodyPr>
          <a:lstStyle/>
          <a:p>
            <a:pPr algn="ctr"/>
            <a:r>
              <a:rPr lang="en-US" sz="2000" b="1" u="sng" dirty="0" smtClean="0"/>
              <a:t>Standard III</a:t>
            </a:r>
            <a:endParaRPr lang="en-US" sz="2000" b="1" u="sng" dirty="0"/>
          </a:p>
        </p:txBody>
      </p:sp>
      <p:sp>
        <p:nvSpPr>
          <p:cNvPr id="20" name="Rectangle 19"/>
          <p:cNvSpPr/>
          <p:nvPr/>
        </p:nvSpPr>
        <p:spPr>
          <a:xfrm>
            <a:off x="7513617" y="3183827"/>
            <a:ext cx="1616951" cy="400110"/>
          </a:xfrm>
          <a:prstGeom prst="rect">
            <a:avLst/>
          </a:prstGeom>
        </p:spPr>
        <p:txBody>
          <a:bodyPr wrap="square">
            <a:spAutoFit/>
          </a:bodyPr>
          <a:lstStyle/>
          <a:p>
            <a:pPr algn="ctr"/>
            <a:r>
              <a:rPr lang="en-US" sz="2000" b="1" u="sng" dirty="0" smtClean="0"/>
              <a:t>Standard IV</a:t>
            </a:r>
            <a:endParaRPr lang="en-US" sz="2000" b="1" u="sng" dirty="0"/>
          </a:p>
        </p:txBody>
      </p:sp>
      <p:sp>
        <p:nvSpPr>
          <p:cNvPr id="3" name="Rectangle 2"/>
          <p:cNvSpPr/>
          <p:nvPr/>
        </p:nvSpPr>
        <p:spPr>
          <a:xfrm>
            <a:off x="7023871" y="3583937"/>
            <a:ext cx="2596445" cy="1015663"/>
          </a:xfrm>
          <a:prstGeom prst="rect">
            <a:avLst/>
          </a:prstGeom>
          <a:solidFill>
            <a:schemeClr val="bg2"/>
          </a:solidFill>
        </p:spPr>
        <p:txBody>
          <a:bodyPr wrap="square">
            <a:spAutoFit/>
          </a:bodyPr>
          <a:lstStyle/>
          <a:p>
            <a:pPr algn="ctr"/>
            <a:r>
              <a:rPr lang="en-US" sz="1000" dirty="0"/>
              <a:t>The institution recognizes and </a:t>
            </a:r>
            <a:r>
              <a:rPr lang="en-US" sz="1000" b="1" dirty="0"/>
              <a:t>uses</a:t>
            </a:r>
            <a:r>
              <a:rPr lang="en-US" sz="1000" dirty="0"/>
              <a:t> the contributions of leadership throughout the organization for </a:t>
            </a:r>
            <a:r>
              <a:rPr lang="en-US" sz="1000" b="1" dirty="0"/>
              <a:t>promoting student success</a:t>
            </a:r>
            <a:r>
              <a:rPr lang="en-US" sz="1000" dirty="0"/>
              <a:t>, </a:t>
            </a:r>
            <a:r>
              <a:rPr lang="en-US" sz="1000" b="1" dirty="0"/>
              <a:t>sustaining academic quality</a:t>
            </a:r>
            <a:r>
              <a:rPr lang="en-US" sz="1000" dirty="0"/>
              <a:t>, integrity, fiscal stability, and </a:t>
            </a:r>
            <a:r>
              <a:rPr lang="en-US" sz="1000" b="1" dirty="0"/>
              <a:t>continuous improvement </a:t>
            </a:r>
            <a:r>
              <a:rPr lang="en-US" sz="1000" dirty="0"/>
              <a:t>of the institution.</a:t>
            </a:r>
          </a:p>
        </p:txBody>
      </p:sp>
      <p:sp>
        <p:nvSpPr>
          <p:cNvPr id="4" name="Rectangle 3"/>
          <p:cNvSpPr/>
          <p:nvPr/>
        </p:nvSpPr>
        <p:spPr>
          <a:xfrm>
            <a:off x="4543319" y="2530298"/>
            <a:ext cx="2473495" cy="707886"/>
          </a:xfrm>
          <a:prstGeom prst="rect">
            <a:avLst/>
          </a:prstGeom>
          <a:solidFill>
            <a:schemeClr val="bg2"/>
          </a:solidFill>
        </p:spPr>
        <p:txBody>
          <a:bodyPr wrap="square">
            <a:spAutoFit/>
          </a:bodyPr>
          <a:lstStyle/>
          <a:p>
            <a:pPr algn="ctr"/>
            <a:r>
              <a:rPr lang="en-US" sz="1000" dirty="0"/>
              <a:t>The institution demonstrates strong </a:t>
            </a:r>
            <a:r>
              <a:rPr lang="en-US" sz="1000" b="1" dirty="0"/>
              <a:t>commitment</a:t>
            </a:r>
            <a:r>
              <a:rPr lang="en-US" sz="1000" dirty="0"/>
              <a:t> to a </a:t>
            </a:r>
            <a:r>
              <a:rPr lang="en-US" sz="1000" b="1" dirty="0"/>
              <a:t>mission</a:t>
            </a:r>
            <a:r>
              <a:rPr lang="en-US" sz="1000" dirty="0"/>
              <a:t> that emphasizes </a:t>
            </a:r>
            <a:r>
              <a:rPr lang="en-US" sz="1000" b="1" dirty="0"/>
              <a:t>student learning </a:t>
            </a:r>
            <a:r>
              <a:rPr lang="en-US" sz="1000" dirty="0"/>
              <a:t>and </a:t>
            </a:r>
            <a:r>
              <a:rPr lang="en-US" sz="1000" b="1" dirty="0"/>
              <a:t>student achievement</a:t>
            </a:r>
            <a:r>
              <a:rPr lang="en-US" sz="1000" dirty="0"/>
              <a:t>.</a:t>
            </a:r>
          </a:p>
        </p:txBody>
      </p:sp>
      <p:sp>
        <p:nvSpPr>
          <p:cNvPr id="5" name="Rectangle 4"/>
          <p:cNvSpPr/>
          <p:nvPr/>
        </p:nvSpPr>
        <p:spPr>
          <a:xfrm>
            <a:off x="4711181" y="5238018"/>
            <a:ext cx="2205499" cy="707886"/>
          </a:xfrm>
          <a:prstGeom prst="rect">
            <a:avLst/>
          </a:prstGeom>
          <a:solidFill>
            <a:schemeClr val="bg2"/>
          </a:solidFill>
        </p:spPr>
        <p:txBody>
          <a:bodyPr wrap="square">
            <a:spAutoFit/>
          </a:bodyPr>
          <a:lstStyle/>
          <a:p>
            <a:pPr lvl="0" algn="ctr">
              <a:spcBef>
                <a:spcPts val="1000"/>
              </a:spcBef>
              <a:buClr>
                <a:schemeClr val="dk1"/>
              </a:buClr>
              <a:buSzPts val="1100"/>
            </a:pPr>
            <a:r>
              <a:rPr lang="en-US" sz="1000" dirty="0"/>
              <a:t>The institution offers instructional programs, library and learning, and student support services </a:t>
            </a:r>
            <a:r>
              <a:rPr lang="en-US" sz="1000" b="1" dirty="0"/>
              <a:t>aligned</a:t>
            </a:r>
            <a:r>
              <a:rPr lang="en-US" sz="1000" dirty="0"/>
              <a:t> with its </a:t>
            </a:r>
            <a:r>
              <a:rPr lang="en-US" sz="1000" b="1" dirty="0"/>
              <a:t>mission</a:t>
            </a:r>
            <a:r>
              <a:rPr lang="en-US" sz="1000" dirty="0"/>
              <a:t>.</a:t>
            </a:r>
          </a:p>
        </p:txBody>
      </p:sp>
      <p:sp>
        <p:nvSpPr>
          <p:cNvPr id="7" name="Rectangle 6"/>
          <p:cNvSpPr/>
          <p:nvPr/>
        </p:nvSpPr>
        <p:spPr>
          <a:xfrm>
            <a:off x="1941689" y="3677770"/>
            <a:ext cx="2636818" cy="861774"/>
          </a:xfrm>
          <a:prstGeom prst="rect">
            <a:avLst/>
          </a:prstGeom>
          <a:solidFill>
            <a:schemeClr val="bg2"/>
          </a:solidFill>
        </p:spPr>
        <p:txBody>
          <a:bodyPr wrap="square">
            <a:spAutoFit/>
          </a:bodyPr>
          <a:lstStyle/>
          <a:p>
            <a:pPr lvl="0" algn="ctr">
              <a:spcBef>
                <a:spcPts val="1000"/>
              </a:spcBef>
              <a:buClr>
                <a:schemeClr val="dk1"/>
              </a:buClr>
              <a:buSzPts val="1100"/>
            </a:pPr>
            <a:r>
              <a:rPr lang="en-US" sz="1000" dirty="0"/>
              <a:t>The institution effectively uses its human, physical, technology, and financial </a:t>
            </a:r>
            <a:r>
              <a:rPr lang="en-US" sz="1000" dirty="0" smtClean="0"/>
              <a:t>resources  to </a:t>
            </a:r>
            <a:r>
              <a:rPr lang="en-US" sz="1000" b="1" dirty="0" smtClean="0"/>
              <a:t>achieve</a:t>
            </a:r>
            <a:r>
              <a:rPr lang="en-US" sz="1000" dirty="0" smtClean="0"/>
              <a:t> </a:t>
            </a:r>
            <a:r>
              <a:rPr lang="en-US" sz="1000" dirty="0"/>
              <a:t>its </a:t>
            </a:r>
            <a:r>
              <a:rPr lang="en-US" sz="1000" b="1" dirty="0"/>
              <a:t>mission</a:t>
            </a:r>
            <a:r>
              <a:rPr lang="en-US" sz="1000" dirty="0"/>
              <a:t> and to </a:t>
            </a:r>
            <a:r>
              <a:rPr lang="en-US" sz="1000" b="1" dirty="0"/>
              <a:t>improve </a:t>
            </a:r>
            <a:r>
              <a:rPr lang="en-US" sz="1000" b="1" dirty="0" smtClean="0"/>
              <a:t>academic </a:t>
            </a:r>
            <a:r>
              <a:rPr lang="en-US" sz="1000" b="1" dirty="0"/>
              <a:t>quality</a:t>
            </a:r>
            <a:r>
              <a:rPr lang="en-US" sz="1000" dirty="0"/>
              <a:t> and </a:t>
            </a:r>
            <a:r>
              <a:rPr lang="en-US" sz="1000" b="1" dirty="0"/>
              <a:t>institutional </a:t>
            </a:r>
            <a:r>
              <a:rPr lang="en-US" sz="1000" b="1" dirty="0" smtClean="0"/>
              <a:t>effectiveness</a:t>
            </a:r>
            <a:r>
              <a:rPr lang="en-US" sz="1000" dirty="0" smtClean="0"/>
              <a:t>. </a:t>
            </a:r>
            <a:endParaRPr lang="en-US" sz="1000" dirty="0"/>
          </a:p>
        </p:txBody>
      </p:sp>
    </p:spTree>
    <p:extLst>
      <p:ext uri="{BB962C8B-B14F-4D97-AF65-F5344CB8AC3E}">
        <p14:creationId xmlns:p14="http://schemas.microsoft.com/office/powerpoint/2010/main" val="4089820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3845" y="1832408"/>
            <a:ext cx="3134254" cy="4953023"/>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a:t>
            </a:r>
          </a:p>
        </p:txBody>
      </p:sp>
      <p:sp>
        <p:nvSpPr>
          <p:cNvPr id="10" name="Rounded Rectangle 9"/>
          <p:cNvSpPr/>
          <p:nvPr/>
        </p:nvSpPr>
        <p:spPr>
          <a:xfrm>
            <a:off x="3307625" y="1835966"/>
            <a:ext cx="2782623" cy="4963364"/>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a:t>
            </a:r>
          </a:p>
        </p:txBody>
      </p:sp>
      <p:sp>
        <p:nvSpPr>
          <p:cNvPr id="11" name="Rounded Rectangle 10"/>
          <p:cNvSpPr/>
          <p:nvPr/>
        </p:nvSpPr>
        <p:spPr>
          <a:xfrm>
            <a:off x="6090249" y="1816353"/>
            <a:ext cx="2816782" cy="4944820"/>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III</a:t>
            </a:r>
          </a:p>
        </p:txBody>
      </p:sp>
      <p:sp>
        <p:nvSpPr>
          <p:cNvPr id="12" name="Rounded Rectangle 11"/>
          <p:cNvSpPr/>
          <p:nvPr/>
        </p:nvSpPr>
        <p:spPr>
          <a:xfrm>
            <a:off x="8900901" y="1833381"/>
            <a:ext cx="2963974" cy="4965949"/>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667" b="1" dirty="0">
                <a:solidFill>
                  <a:schemeClr val="tx1"/>
                </a:solidFill>
              </a:rPr>
              <a:t>Standard IV</a:t>
            </a:r>
          </a:p>
        </p:txBody>
      </p:sp>
      <p:sp>
        <p:nvSpPr>
          <p:cNvPr id="13" name="Rounded Rectangle 12"/>
          <p:cNvSpPr/>
          <p:nvPr/>
        </p:nvSpPr>
        <p:spPr>
          <a:xfrm>
            <a:off x="576751" y="280580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Mission</a:t>
            </a:r>
          </a:p>
        </p:txBody>
      </p:sp>
      <p:sp>
        <p:nvSpPr>
          <p:cNvPr id="14" name="Rounded Rectangle 13"/>
          <p:cNvSpPr/>
          <p:nvPr/>
        </p:nvSpPr>
        <p:spPr>
          <a:xfrm>
            <a:off x="585850" y="3916876"/>
            <a:ext cx="2470245" cy="97535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t>Assuring Academic Quality &amp; Institutional Effectiveness</a:t>
            </a:r>
          </a:p>
        </p:txBody>
      </p:sp>
      <p:sp>
        <p:nvSpPr>
          <p:cNvPr id="15" name="Rounded Rectangle 14"/>
          <p:cNvSpPr/>
          <p:nvPr/>
        </p:nvSpPr>
        <p:spPr>
          <a:xfrm>
            <a:off x="560829" y="5027941"/>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 Institutional Integrity </a:t>
            </a:r>
          </a:p>
        </p:txBody>
      </p:sp>
      <p:sp>
        <p:nvSpPr>
          <p:cNvPr id="19" name="Rounded Rectangle 18"/>
          <p:cNvSpPr/>
          <p:nvPr/>
        </p:nvSpPr>
        <p:spPr>
          <a:xfrm>
            <a:off x="6197103" y="2806845"/>
            <a:ext cx="2438400" cy="74319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Human Resources</a:t>
            </a:r>
          </a:p>
        </p:txBody>
      </p:sp>
      <p:sp>
        <p:nvSpPr>
          <p:cNvPr id="20" name="Rounded Rectangle 19"/>
          <p:cNvSpPr/>
          <p:nvPr/>
        </p:nvSpPr>
        <p:spPr>
          <a:xfrm>
            <a:off x="6197103" y="4497645"/>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Technology Resources</a:t>
            </a:r>
          </a:p>
        </p:txBody>
      </p:sp>
      <p:sp>
        <p:nvSpPr>
          <p:cNvPr id="21" name="Rounded Rectangle 20"/>
          <p:cNvSpPr/>
          <p:nvPr/>
        </p:nvSpPr>
        <p:spPr>
          <a:xfrm>
            <a:off x="6197103" y="5340258"/>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Financial Resources</a:t>
            </a:r>
          </a:p>
        </p:txBody>
      </p:sp>
      <p:sp>
        <p:nvSpPr>
          <p:cNvPr id="25" name="Rounded Rectangle 24"/>
          <p:cNvSpPr/>
          <p:nvPr/>
        </p:nvSpPr>
        <p:spPr>
          <a:xfrm>
            <a:off x="6197103" y="3661127"/>
            <a:ext cx="2438400"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Physical Resources</a:t>
            </a:r>
          </a:p>
        </p:txBody>
      </p:sp>
      <p:sp>
        <p:nvSpPr>
          <p:cNvPr id="30" name="Rounded Rectangle 29"/>
          <p:cNvSpPr/>
          <p:nvPr/>
        </p:nvSpPr>
        <p:spPr>
          <a:xfrm>
            <a:off x="9146762" y="2696697"/>
            <a:ext cx="2354252" cy="89297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Decision-Making Roles &amp; Processes</a:t>
            </a:r>
          </a:p>
        </p:txBody>
      </p:sp>
      <p:sp>
        <p:nvSpPr>
          <p:cNvPr id="31" name="Rounded Rectangle 30"/>
          <p:cNvSpPr/>
          <p:nvPr/>
        </p:nvSpPr>
        <p:spPr>
          <a:xfrm>
            <a:off x="9062613" y="4515645"/>
            <a:ext cx="2438400" cy="73152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Governing Board</a:t>
            </a:r>
          </a:p>
        </p:txBody>
      </p:sp>
      <p:sp>
        <p:nvSpPr>
          <p:cNvPr id="32" name="Rounded Rectangle 31"/>
          <p:cNvSpPr/>
          <p:nvPr/>
        </p:nvSpPr>
        <p:spPr>
          <a:xfrm>
            <a:off x="9021669" y="5358258"/>
            <a:ext cx="2530536"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Multi-College Districts</a:t>
            </a:r>
          </a:p>
        </p:txBody>
      </p:sp>
      <p:sp>
        <p:nvSpPr>
          <p:cNvPr id="33" name="Rounded Rectangle 32"/>
          <p:cNvSpPr/>
          <p:nvPr/>
        </p:nvSpPr>
        <p:spPr>
          <a:xfrm>
            <a:off x="9067738" y="3679127"/>
            <a:ext cx="2484468" cy="72542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Chief Executive Officer</a:t>
            </a:r>
          </a:p>
        </p:txBody>
      </p:sp>
      <p:sp>
        <p:nvSpPr>
          <p:cNvPr id="34" name="Rounded Rectangle 33"/>
          <p:cNvSpPr/>
          <p:nvPr/>
        </p:nvSpPr>
        <p:spPr>
          <a:xfrm>
            <a:off x="3456481" y="2788837"/>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Instructional Programs</a:t>
            </a:r>
          </a:p>
        </p:txBody>
      </p:sp>
      <p:sp>
        <p:nvSpPr>
          <p:cNvPr id="35" name="Rounded Rectangle 34"/>
          <p:cNvSpPr/>
          <p:nvPr/>
        </p:nvSpPr>
        <p:spPr>
          <a:xfrm>
            <a:off x="3456481" y="3955269"/>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Library &amp; Learning Support Services</a:t>
            </a:r>
          </a:p>
        </p:txBody>
      </p:sp>
      <p:sp>
        <p:nvSpPr>
          <p:cNvPr id="36" name="Rounded Rectangle 35"/>
          <p:cNvSpPr/>
          <p:nvPr/>
        </p:nvSpPr>
        <p:spPr>
          <a:xfrm>
            <a:off x="3456481" y="5121702"/>
            <a:ext cx="2438400" cy="97536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133" b="1" dirty="0"/>
              <a:t>Student Support Services</a:t>
            </a:r>
          </a:p>
        </p:txBody>
      </p:sp>
      <p:sp>
        <p:nvSpPr>
          <p:cNvPr id="23" name="Title 1"/>
          <p:cNvSpPr txBox="1">
            <a:spLocks/>
          </p:cNvSpPr>
          <p:nvPr/>
        </p:nvSpPr>
        <p:spPr>
          <a:xfrm>
            <a:off x="939303" y="977427"/>
            <a:ext cx="10515600" cy="5969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Four </a:t>
            </a:r>
            <a:r>
              <a:rPr lang="en-US" sz="3600" b="1" dirty="0" smtClean="0"/>
              <a:t>Interconnected </a:t>
            </a:r>
            <a:r>
              <a:rPr lang="en-US" sz="3600" b="1" dirty="0"/>
              <a:t>Standards of Institutional Practice</a:t>
            </a:r>
          </a:p>
        </p:txBody>
      </p:sp>
    </p:spTree>
    <p:extLst>
      <p:ext uri="{BB962C8B-B14F-4D97-AF65-F5344CB8AC3E}">
        <p14:creationId xmlns:p14="http://schemas.microsoft.com/office/powerpoint/2010/main" val="1214645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Interpreting Individual Standards</a:t>
            </a:r>
            <a:endParaRPr lang="en-US" b="1" dirty="0"/>
          </a:p>
        </p:txBody>
      </p:sp>
      <p:sp>
        <p:nvSpPr>
          <p:cNvPr id="3" name="Content Placeholder 2"/>
          <p:cNvSpPr>
            <a:spLocks noGrp="1"/>
          </p:cNvSpPr>
          <p:nvPr>
            <p:ph idx="1"/>
          </p:nvPr>
        </p:nvSpPr>
        <p:spPr/>
        <p:txBody>
          <a:bodyPr/>
          <a:lstStyle/>
          <a:p>
            <a:pPr marL="0" indent="0">
              <a:buNone/>
            </a:pPr>
            <a:r>
              <a:rPr lang="en-US" b="1" dirty="0" smtClean="0"/>
              <a:t>Step 1: Use highest-level Standard area as your lens</a:t>
            </a:r>
          </a:p>
          <a:p>
            <a:pPr marL="0" indent="0">
              <a:buNone/>
            </a:pPr>
            <a:endParaRPr lang="en-US" dirty="0"/>
          </a:p>
          <a:p>
            <a:pPr marL="0" indent="0">
              <a:buNone/>
            </a:pPr>
            <a:r>
              <a:rPr lang="en-US" b="1" dirty="0" smtClean="0"/>
              <a:t>For Example:   Standard II.A.1</a:t>
            </a:r>
          </a:p>
          <a:p>
            <a:pPr lvl="1"/>
            <a:r>
              <a:rPr lang="en-US" sz="3200" dirty="0"/>
              <a:t>Standard II = Student Learning Programs and Services</a:t>
            </a:r>
          </a:p>
          <a:p>
            <a:pPr lvl="1"/>
            <a:r>
              <a:rPr lang="en-US" sz="3200" dirty="0"/>
              <a:t>Standard II.A = Instructional Programs</a:t>
            </a:r>
          </a:p>
          <a:p>
            <a:pPr marL="2133547" indent="-2133547">
              <a:buNone/>
            </a:pPr>
            <a:endParaRPr lang="en-US" dirty="0"/>
          </a:p>
        </p:txBody>
      </p:sp>
    </p:spTree>
    <p:extLst>
      <p:ext uri="{BB962C8B-B14F-4D97-AF65-F5344CB8AC3E}">
        <p14:creationId xmlns:p14="http://schemas.microsoft.com/office/powerpoint/2010/main" val="1745784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Interpreting Individual Standards</a:t>
            </a:r>
            <a:endParaRPr lang="en-US" b="1" dirty="0"/>
          </a:p>
        </p:txBody>
      </p:sp>
      <p:sp>
        <p:nvSpPr>
          <p:cNvPr id="3" name="Content Placeholder 2"/>
          <p:cNvSpPr>
            <a:spLocks noGrp="1"/>
          </p:cNvSpPr>
          <p:nvPr>
            <p:ph idx="1"/>
          </p:nvPr>
        </p:nvSpPr>
        <p:spPr/>
        <p:txBody>
          <a:bodyPr>
            <a:normAutofit lnSpcReduction="10000"/>
          </a:bodyPr>
          <a:lstStyle/>
          <a:p>
            <a:pPr marL="1828754" indent="-1828754">
              <a:buNone/>
            </a:pPr>
            <a:r>
              <a:rPr lang="en-US" b="1" dirty="0" smtClean="0"/>
              <a:t>Step 2: 	Isolate the basic components of each sentence </a:t>
            </a:r>
            <a:br>
              <a:rPr lang="en-US" b="1" dirty="0" smtClean="0"/>
            </a:br>
            <a:r>
              <a:rPr lang="en-US" b="1" dirty="0" smtClean="0"/>
              <a:t>(i.e., subject, verb, direct object)</a:t>
            </a:r>
            <a:br>
              <a:rPr lang="en-US" b="1" dirty="0" smtClean="0"/>
            </a:br>
            <a:endParaRPr lang="en-US" dirty="0" smtClean="0"/>
          </a:p>
          <a:p>
            <a:pPr marL="0" indent="0">
              <a:buNone/>
            </a:pPr>
            <a:r>
              <a:rPr lang="en-US" b="1" dirty="0"/>
              <a:t>Standard II.A.1</a:t>
            </a:r>
            <a:r>
              <a:rPr lang="en-US" dirty="0"/>
              <a:t>: </a:t>
            </a:r>
          </a:p>
          <a:p>
            <a:pPr marL="0" indent="0">
              <a:buNone/>
            </a:pPr>
            <a:r>
              <a:rPr lang="en-US" dirty="0"/>
              <a:t>All instructional programs, regardless of location or means of delivery, including distance education and correspondence 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a:t>
            </a:r>
          </a:p>
        </p:txBody>
      </p:sp>
    </p:spTree>
    <p:extLst>
      <p:ext uri="{BB962C8B-B14F-4D97-AF65-F5344CB8AC3E}">
        <p14:creationId xmlns:p14="http://schemas.microsoft.com/office/powerpoint/2010/main" val="2278162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9106" y="1737287"/>
            <a:ext cx="10636625" cy="3928408"/>
          </a:xfrm>
        </p:spPr>
        <p:txBody>
          <a:bodyPr/>
          <a:lstStyle/>
          <a:p>
            <a:pPr marL="0" indent="0">
              <a:buNone/>
            </a:pPr>
            <a:r>
              <a:rPr lang="en-US" b="1" dirty="0" smtClean="0"/>
              <a:t>UPCOMING ACTIVITY PURPOSE</a:t>
            </a:r>
            <a:endParaRPr lang="en-US" b="1" dirty="0"/>
          </a:p>
          <a:p>
            <a:pPr marL="913606" lvl="1" indent="-456783">
              <a:buFont typeface="+mj-lt"/>
              <a:buAutoNum type="arabicPeriod"/>
            </a:pPr>
            <a:r>
              <a:rPr lang="en-US" sz="2667" dirty="0"/>
              <a:t>To provide opportunity to discuss varying perspectives on the standard </a:t>
            </a:r>
          </a:p>
          <a:p>
            <a:pPr marL="913606" lvl="1" indent="-456783">
              <a:buFont typeface="+mj-lt"/>
              <a:buAutoNum type="arabicPeriod"/>
            </a:pPr>
            <a:r>
              <a:rPr lang="en-US" sz="2667" dirty="0"/>
              <a:t>To identify differences among standards which are related</a:t>
            </a:r>
          </a:p>
          <a:p>
            <a:pPr marL="913606" lvl="1" indent="-456783">
              <a:buFont typeface="+mj-lt"/>
              <a:buAutoNum type="arabicPeriod"/>
            </a:pPr>
            <a:r>
              <a:rPr lang="en-US" sz="2667" dirty="0"/>
              <a:t>To identify 1-2 pieces of evidence at your college which would demonstrate alignment</a:t>
            </a:r>
          </a:p>
          <a:p>
            <a:pPr marL="913606" lvl="1" indent="-456783">
              <a:buFont typeface="+mj-lt"/>
              <a:buAutoNum type="arabicPeriod"/>
            </a:pPr>
            <a:r>
              <a:rPr lang="en-US" sz="2667" dirty="0"/>
              <a:t>To provide opportunity to norm college’s interpretation and expectation to demonstrate alignment</a:t>
            </a:r>
          </a:p>
          <a:p>
            <a:pPr marL="456815" lvl="1" indent="0">
              <a:buNone/>
            </a:pPr>
            <a:endParaRPr lang="en-US" b="1" dirty="0"/>
          </a:p>
        </p:txBody>
      </p:sp>
    </p:spTree>
    <p:extLst>
      <p:ext uri="{BB962C8B-B14F-4D97-AF65-F5344CB8AC3E}">
        <p14:creationId xmlns:p14="http://schemas.microsoft.com/office/powerpoint/2010/main" val="3645247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Group Activity - Interpreting the Standards</a:t>
            </a:r>
            <a:endParaRPr lang="en-US" b="1" dirty="0"/>
          </a:p>
        </p:txBody>
      </p:sp>
      <p:sp>
        <p:nvSpPr>
          <p:cNvPr id="3" name="Content Placeholder 2"/>
          <p:cNvSpPr>
            <a:spLocks noGrp="1"/>
          </p:cNvSpPr>
          <p:nvPr>
            <p:ph idx="1"/>
          </p:nvPr>
        </p:nvSpPr>
        <p:spPr>
          <a:xfrm>
            <a:off x="2631688" y="1825625"/>
            <a:ext cx="9396761" cy="4175681"/>
          </a:xfrm>
        </p:spPr>
        <p:txBody>
          <a:bodyPr>
            <a:normAutofit/>
          </a:bodyPr>
          <a:lstStyle/>
          <a:p>
            <a:pPr marL="914377" lvl="1" indent="-457189">
              <a:buFont typeface="+mj-lt"/>
              <a:buAutoNum type="arabicPeriod"/>
            </a:pPr>
            <a:endParaRPr lang="en-US" b="1" dirty="0" smtClean="0"/>
          </a:p>
          <a:p>
            <a:pPr marL="914377" lvl="1" indent="-457189">
              <a:buFont typeface="+mj-lt"/>
              <a:buAutoNum type="arabicPeriod"/>
            </a:pPr>
            <a:r>
              <a:rPr lang="en-US" sz="2667" dirty="0"/>
              <a:t>Break into groups.</a:t>
            </a:r>
          </a:p>
          <a:p>
            <a:pPr marL="914377" lvl="1" indent="-457189">
              <a:buFont typeface="+mj-lt"/>
              <a:buAutoNum type="arabicPeriod"/>
            </a:pPr>
            <a:r>
              <a:rPr lang="en-US" sz="2667" dirty="0"/>
              <a:t>Read assigned example standard in the handout.</a:t>
            </a:r>
          </a:p>
          <a:p>
            <a:pPr marL="914377" lvl="1" indent="-457189">
              <a:buFont typeface="+mj-lt"/>
              <a:buAutoNum type="arabicPeriod"/>
            </a:pPr>
            <a:r>
              <a:rPr lang="en-US" sz="2667" dirty="0"/>
              <a:t>Discuss the Standards interpretation and accompanying questions.  </a:t>
            </a:r>
          </a:p>
          <a:p>
            <a:pPr marL="914377" lvl="1" indent="-457189">
              <a:buFont typeface="+mj-lt"/>
              <a:buAutoNum type="arabicPeriod"/>
            </a:pPr>
            <a:r>
              <a:rPr lang="en-US" sz="2667" dirty="0"/>
              <a:t>Determine sources of evidence. </a:t>
            </a:r>
          </a:p>
          <a:p>
            <a:pPr marL="914377" lvl="1" indent="-457189">
              <a:buFont typeface="+mj-lt"/>
              <a:buAutoNum type="arabicPeriod"/>
            </a:pPr>
            <a:r>
              <a:rPr lang="en-US" sz="2667" dirty="0"/>
              <a:t>Be prepared to discuss with the full group. </a:t>
            </a:r>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26562" y="2410431"/>
            <a:ext cx="2527300" cy="187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923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Share Out and Let’s </a:t>
            </a:r>
            <a:r>
              <a:rPr lang="en-US" b="1" dirty="0"/>
              <a:t>Discuss</a:t>
            </a:r>
          </a:p>
        </p:txBody>
      </p:sp>
      <p:sp>
        <p:nvSpPr>
          <p:cNvPr id="3" name="Content Placeholder 2"/>
          <p:cNvSpPr>
            <a:spLocks noGrp="1"/>
          </p:cNvSpPr>
          <p:nvPr>
            <p:ph idx="1"/>
          </p:nvPr>
        </p:nvSpPr>
        <p:spPr/>
        <p:txBody>
          <a:bodyPr>
            <a:normAutofit fontScale="92500" lnSpcReduction="10000"/>
          </a:bodyPr>
          <a:lstStyle/>
          <a:p>
            <a:pPr marL="2117" lvl="1" indent="0">
              <a:buNone/>
            </a:pPr>
            <a:r>
              <a:rPr lang="en-US" b="1" dirty="0"/>
              <a:t>I.A.2 </a:t>
            </a:r>
            <a:r>
              <a:rPr lang="en-US" dirty="0"/>
              <a:t>(</a:t>
            </a:r>
            <a:r>
              <a:rPr lang="en-US" i="1" dirty="0"/>
              <a:t>Mission</a:t>
            </a:r>
            <a:r>
              <a:rPr lang="en-US" dirty="0"/>
              <a:t>)</a:t>
            </a:r>
            <a:r>
              <a:rPr lang="en-US" b="1" dirty="0"/>
              <a:t>: </a:t>
            </a:r>
            <a:r>
              <a:rPr lang="en-US" dirty="0"/>
              <a:t>The institution </a:t>
            </a:r>
            <a:r>
              <a:rPr lang="en-US" b="1" dirty="0"/>
              <a:t>uses data </a:t>
            </a:r>
            <a:r>
              <a:rPr lang="en-US" dirty="0"/>
              <a:t>to determine how effectively it is </a:t>
            </a:r>
            <a:r>
              <a:rPr lang="en-US" b="1" dirty="0"/>
              <a:t>accomplishing its mission</a:t>
            </a:r>
            <a:r>
              <a:rPr lang="en-US" dirty="0"/>
              <a:t>, and whether the mission directs institutional priorities in meeting the educational needs of students.</a:t>
            </a:r>
          </a:p>
          <a:p>
            <a:pPr marL="2117" lvl="1" indent="0">
              <a:buNone/>
            </a:pPr>
            <a:endParaRPr lang="en-US" dirty="0"/>
          </a:p>
          <a:p>
            <a:pPr marL="2117" lvl="1" indent="0">
              <a:buNone/>
            </a:pPr>
            <a:r>
              <a:rPr lang="en-US" b="1" dirty="0"/>
              <a:t>I.B.4 </a:t>
            </a:r>
            <a:r>
              <a:rPr lang="en-US" dirty="0"/>
              <a:t>(</a:t>
            </a:r>
            <a:r>
              <a:rPr lang="en-US" i="1" dirty="0"/>
              <a:t>Assuring Academic Quality and Institutional Effectiveness/Academic Quality</a:t>
            </a:r>
            <a:r>
              <a:rPr lang="en-US" dirty="0"/>
              <a:t>)</a:t>
            </a:r>
            <a:r>
              <a:rPr lang="en-US" b="1" dirty="0"/>
              <a:t>: </a:t>
            </a:r>
            <a:r>
              <a:rPr lang="en-US" dirty="0"/>
              <a:t>The institution </a:t>
            </a:r>
            <a:r>
              <a:rPr lang="en-US" b="1" dirty="0"/>
              <a:t>uses assessment data </a:t>
            </a:r>
            <a:r>
              <a:rPr lang="en-US" dirty="0"/>
              <a:t>and organizes its institutional processes to support student learning and student achievement.</a:t>
            </a:r>
          </a:p>
          <a:p>
            <a:pPr marL="2117" lvl="1" indent="0">
              <a:buNone/>
            </a:pPr>
            <a:endParaRPr lang="en-US" dirty="0"/>
          </a:p>
          <a:p>
            <a:pPr marL="2117" lvl="1" indent="0">
              <a:buNone/>
            </a:pPr>
            <a:r>
              <a:rPr lang="en-US" b="1" dirty="0"/>
              <a:t>I.B.5 </a:t>
            </a:r>
            <a:r>
              <a:rPr lang="en-US" dirty="0"/>
              <a:t>(</a:t>
            </a:r>
            <a:r>
              <a:rPr lang="en-US" i="1" dirty="0"/>
              <a:t>Assuring Academic Quality and Institutional Effectiveness/Institutional Effectiveness</a:t>
            </a:r>
            <a:r>
              <a:rPr lang="en-US" dirty="0"/>
              <a:t>)</a:t>
            </a:r>
            <a:r>
              <a:rPr lang="en-US" b="1" dirty="0"/>
              <a:t>: </a:t>
            </a:r>
            <a:r>
              <a:rPr lang="en-US" dirty="0"/>
              <a:t>The institution </a:t>
            </a:r>
            <a:r>
              <a:rPr lang="en-US" b="1" dirty="0"/>
              <a:t>assesses</a:t>
            </a:r>
            <a:r>
              <a:rPr lang="en-US" dirty="0"/>
              <a:t> </a:t>
            </a:r>
            <a:r>
              <a:rPr lang="en-US" b="1" dirty="0"/>
              <a:t>accomplishment of its mission </a:t>
            </a:r>
            <a:r>
              <a:rPr lang="en-US" dirty="0"/>
              <a:t>through program review and evaluation of goals and objectives, student learning outcomes, and student achievement. Quantitative and qualitative </a:t>
            </a:r>
            <a:r>
              <a:rPr lang="en-US" b="1" dirty="0"/>
              <a:t>data</a:t>
            </a:r>
            <a:r>
              <a:rPr lang="en-US" dirty="0"/>
              <a:t> are disaggregated for analysis by program type and mode of delivery.</a:t>
            </a:r>
          </a:p>
          <a:p>
            <a:pPr marL="2117" lvl="1" indent="0">
              <a:buNone/>
            </a:pPr>
            <a:endParaRPr lang="en-US" dirty="0"/>
          </a:p>
        </p:txBody>
      </p:sp>
    </p:spTree>
    <p:extLst>
      <p:ext uri="{BB962C8B-B14F-4D97-AF65-F5344CB8AC3E}">
        <p14:creationId xmlns:p14="http://schemas.microsoft.com/office/powerpoint/2010/main" val="2813524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latin typeface="+mn-lt"/>
              </a:rPr>
              <a:t>Learning Outcomes</a:t>
            </a:r>
            <a:endParaRPr lang="en-US" sz="4400" b="1" dirty="0">
              <a:latin typeface="+mn-lt"/>
            </a:endParaRPr>
          </a:p>
        </p:txBody>
      </p:sp>
      <p:sp>
        <p:nvSpPr>
          <p:cNvPr id="3" name="Content Placeholder 2"/>
          <p:cNvSpPr>
            <a:spLocks noGrp="1"/>
          </p:cNvSpPr>
          <p:nvPr>
            <p:ph idx="1"/>
          </p:nvPr>
        </p:nvSpPr>
        <p:spPr/>
        <p:txBody>
          <a:bodyPr>
            <a:noAutofit/>
          </a:bodyPr>
          <a:lstStyle/>
          <a:p>
            <a:pPr marL="0" indent="0">
              <a:buNone/>
            </a:pPr>
            <a:endParaRPr lang="en-US" sz="2933" b="1" dirty="0"/>
          </a:p>
          <a:p>
            <a:pPr lvl="0"/>
            <a:r>
              <a:rPr lang="en-US" sz="3200" b="1" dirty="0"/>
              <a:t>Understand the ISER in context</a:t>
            </a:r>
            <a:r>
              <a:rPr lang="en-US" sz="3200" dirty="0"/>
              <a:t> of the accreditation process</a:t>
            </a:r>
          </a:p>
          <a:p>
            <a:r>
              <a:rPr lang="en-US" sz="3200" b="1" dirty="0"/>
              <a:t>Engage in the self-evaluation process as an opportunity</a:t>
            </a:r>
            <a:r>
              <a:rPr lang="en-US" sz="3200" dirty="0"/>
              <a:t> to document and establish goals for continuous improvement</a:t>
            </a:r>
          </a:p>
          <a:p>
            <a:pPr lvl="0"/>
            <a:r>
              <a:rPr lang="en-US" sz="3200" b="1" dirty="0"/>
              <a:t>Interpret Standards and apply them</a:t>
            </a:r>
            <a:r>
              <a:rPr lang="en-US" sz="3200" dirty="0"/>
              <a:t> to your College/District policies and practices</a:t>
            </a:r>
          </a:p>
          <a:p>
            <a:r>
              <a:rPr lang="en-US" sz="3200" b="1" dirty="0"/>
              <a:t>Write a concise, clear, and evidence-based ISER</a:t>
            </a:r>
            <a:r>
              <a:rPr lang="en-US" sz="3200" dirty="0"/>
              <a:t> </a:t>
            </a:r>
          </a:p>
          <a:p>
            <a:pPr lvl="0"/>
            <a:endParaRPr lang="en-US" sz="2933" dirty="0"/>
          </a:p>
        </p:txBody>
      </p:sp>
    </p:spTree>
    <p:extLst>
      <p:ext uri="{BB962C8B-B14F-4D97-AF65-F5344CB8AC3E}">
        <p14:creationId xmlns:p14="http://schemas.microsoft.com/office/powerpoint/2010/main" val="379150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Share Out and </a:t>
            </a:r>
            <a:r>
              <a:rPr lang="en-US" b="1" dirty="0"/>
              <a:t>Let’s Discuss</a:t>
            </a:r>
          </a:p>
        </p:txBody>
      </p:sp>
      <p:sp>
        <p:nvSpPr>
          <p:cNvPr id="3" name="Content Placeholder 2"/>
          <p:cNvSpPr>
            <a:spLocks noGrp="1"/>
          </p:cNvSpPr>
          <p:nvPr>
            <p:ph idx="1"/>
          </p:nvPr>
        </p:nvSpPr>
        <p:spPr/>
        <p:txBody>
          <a:bodyPr>
            <a:normAutofit fontScale="92500" lnSpcReduction="10000"/>
          </a:bodyPr>
          <a:lstStyle/>
          <a:p>
            <a:pPr marL="2117" lvl="1" indent="0">
              <a:buNone/>
            </a:pPr>
            <a:r>
              <a:rPr lang="en-US" b="1" dirty="0"/>
              <a:t>I.B.2 </a:t>
            </a:r>
            <a:r>
              <a:rPr lang="en-US" dirty="0"/>
              <a:t>(</a:t>
            </a:r>
            <a:r>
              <a:rPr lang="en-US" i="1" dirty="0"/>
              <a:t>Assuring Academic Quality and Institutional Effectiveness/Academic Quality</a:t>
            </a:r>
            <a:r>
              <a:rPr lang="en-US" dirty="0"/>
              <a:t>)</a:t>
            </a:r>
            <a:r>
              <a:rPr lang="en-US" b="1" dirty="0"/>
              <a:t>: The institution defines and assesses student learning outcomes </a:t>
            </a:r>
            <a:r>
              <a:rPr lang="en-US" dirty="0"/>
              <a:t>for all instructional programs and student and learning support services.</a:t>
            </a:r>
          </a:p>
          <a:p>
            <a:pPr marL="2117" lvl="1" indent="0">
              <a:buNone/>
            </a:pPr>
            <a:endParaRPr lang="en-US" dirty="0"/>
          </a:p>
          <a:p>
            <a:pPr marL="2117" lvl="1" indent="0">
              <a:buNone/>
            </a:pPr>
            <a:r>
              <a:rPr lang="en-US" b="1" dirty="0"/>
              <a:t>II.A.3 </a:t>
            </a:r>
            <a:r>
              <a:rPr lang="en-US" dirty="0"/>
              <a:t>(</a:t>
            </a:r>
            <a:r>
              <a:rPr lang="en-US" i="1" dirty="0"/>
              <a:t>Instructional Programs</a:t>
            </a:r>
            <a:r>
              <a:rPr lang="en-US" dirty="0"/>
              <a:t>)</a:t>
            </a:r>
            <a:r>
              <a:rPr lang="en-US" b="1" dirty="0"/>
              <a:t>:</a:t>
            </a:r>
            <a:r>
              <a:rPr lang="en-US" dirty="0"/>
              <a:t> </a:t>
            </a:r>
            <a:r>
              <a:rPr lang="en-US" b="1" dirty="0"/>
              <a:t>The institution identifies and regularly assesses learning outcomes</a:t>
            </a:r>
            <a:r>
              <a:rPr lang="en-US" dirty="0"/>
              <a:t> for courses, programs, certificates and degrees using established institutional procedures.  The institution has officially approved and current course outlines that include student learning outcomes.  In every class section students receive a course syllabus that includes learning outcomes from the institution’s officially approved course outline.</a:t>
            </a:r>
          </a:p>
          <a:p>
            <a:pPr marL="2117" lvl="1" indent="0">
              <a:buNone/>
            </a:pPr>
            <a:endParaRPr lang="en-US" dirty="0"/>
          </a:p>
          <a:p>
            <a:pPr marL="2117" lvl="1" indent="0">
              <a:buNone/>
            </a:pPr>
            <a:r>
              <a:rPr lang="en-US" b="1" dirty="0"/>
              <a:t>II.C.2 </a:t>
            </a:r>
            <a:r>
              <a:rPr lang="en-US" dirty="0"/>
              <a:t>(</a:t>
            </a:r>
            <a:r>
              <a:rPr lang="en-US" i="1" dirty="0"/>
              <a:t>Student Support Services</a:t>
            </a:r>
            <a:r>
              <a:rPr lang="en-US" dirty="0"/>
              <a:t>)</a:t>
            </a:r>
            <a:r>
              <a:rPr lang="en-US" b="1" dirty="0"/>
              <a:t>: The institution identifies and assesses learning support outcomes </a:t>
            </a:r>
            <a:r>
              <a:rPr lang="en-US" dirty="0"/>
              <a:t>for its student population and provides appropriate student support services and programs to achieve those outcomes.  The institution uses assessment data to continuously improve student support programs and services</a:t>
            </a:r>
          </a:p>
        </p:txBody>
      </p:sp>
    </p:spTree>
    <p:extLst>
      <p:ext uri="{BB962C8B-B14F-4D97-AF65-F5344CB8AC3E}">
        <p14:creationId xmlns:p14="http://schemas.microsoft.com/office/powerpoint/2010/main" val="2671967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Share Out and Let’s </a:t>
            </a:r>
            <a:r>
              <a:rPr lang="en-US" b="1" dirty="0"/>
              <a:t>Discuss </a:t>
            </a:r>
          </a:p>
        </p:txBody>
      </p:sp>
      <p:sp>
        <p:nvSpPr>
          <p:cNvPr id="3" name="Content Placeholder 2"/>
          <p:cNvSpPr>
            <a:spLocks noGrp="1"/>
          </p:cNvSpPr>
          <p:nvPr>
            <p:ph idx="1"/>
          </p:nvPr>
        </p:nvSpPr>
        <p:spPr/>
        <p:txBody>
          <a:bodyPr>
            <a:normAutofit fontScale="92500" lnSpcReduction="20000"/>
          </a:bodyPr>
          <a:lstStyle/>
          <a:p>
            <a:pPr marL="2117" lvl="1" indent="0">
              <a:buNone/>
            </a:pPr>
            <a:r>
              <a:rPr lang="en-US" b="1" dirty="0"/>
              <a:t>I.C.8 </a:t>
            </a:r>
            <a:r>
              <a:rPr lang="en-US" dirty="0"/>
              <a:t>(</a:t>
            </a:r>
            <a:r>
              <a:rPr lang="en-US" i="1" dirty="0"/>
              <a:t>Institutional Integrity</a:t>
            </a:r>
            <a:r>
              <a:rPr lang="en-US" dirty="0"/>
              <a:t>)</a:t>
            </a:r>
            <a:r>
              <a:rPr lang="en-US" b="1" dirty="0"/>
              <a:t>: </a:t>
            </a:r>
            <a:r>
              <a:rPr lang="en-US" dirty="0"/>
              <a:t>The institution establishes and publishes </a:t>
            </a:r>
            <a:r>
              <a:rPr lang="en-US" b="1" dirty="0"/>
              <a:t>clear</a:t>
            </a:r>
            <a:r>
              <a:rPr lang="en-US" dirty="0"/>
              <a:t> </a:t>
            </a:r>
            <a:r>
              <a:rPr lang="en-US" b="1" dirty="0"/>
              <a:t>policies</a:t>
            </a:r>
            <a:r>
              <a:rPr lang="en-US" dirty="0"/>
              <a:t> and procedures that promote </a:t>
            </a:r>
            <a:r>
              <a:rPr lang="en-US" b="1" dirty="0"/>
              <a:t>honesty, responsibility and academic integrity</a:t>
            </a:r>
            <a:r>
              <a:rPr lang="en-US" dirty="0"/>
              <a:t>. These policies apply to </a:t>
            </a:r>
            <a:r>
              <a:rPr lang="en-US" b="1" dirty="0"/>
              <a:t>all constituencies </a:t>
            </a:r>
            <a:r>
              <a:rPr lang="en-US" dirty="0"/>
              <a:t>and include specifics relative to each, including student behavior, academic honesty </a:t>
            </a:r>
            <a:r>
              <a:rPr lang="en-US" b="1" dirty="0"/>
              <a:t>and the consequences for dishonesty</a:t>
            </a:r>
            <a:r>
              <a:rPr lang="en-US" dirty="0"/>
              <a:t>.</a:t>
            </a:r>
          </a:p>
          <a:p>
            <a:pPr marL="2117" lvl="1" indent="0">
              <a:buNone/>
            </a:pPr>
            <a:endParaRPr lang="en-US" dirty="0"/>
          </a:p>
          <a:p>
            <a:pPr marL="2117" lvl="1" indent="0">
              <a:buNone/>
            </a:pPr>
            <a:r>
              <a:rPr lang="en-US" b="1" dirty="0"/>
              <a:t>III.A.13</a:t>
            </a:r>
            <a:r>
              <a:rPr lang="en-US" dirty="0"/>
              <a:t> (</a:t>
            </a:r>
            <a:r>
              <a:rPr lang="en-US" i="1" dirty="0"/>
              <a:t>Human Resources</a:t>
            </a:r>
            <a:r>
              <a:rPr lang="en-US" dirty="0"/>
              <a:t>): The institution upholds </a:t>
            </a:r>
            <a:r>
              <a:rPr lang="en-US" b="1" dirty="0"/>
              <a:t>a written code of professional ethics for all of its personnel</a:t>
            </a:r>
            <a:r>
              <a:rPr lang="en-US" dirty="0"/>
              <a:t>, </a:t>
            </a:r>
            <a:r>
              <a:rPr lang="en-US" b="1" dirty="0"/>
              <a:t>including consequences for violation</a:t>
            </a:r>
            <a:r>
              <a:rPr lang="en-US" dirty="0"/>
              <a:t>.</a:t>
            </a:r>
          </a:p>
          <a:p>
            <a:pPr marL="2117" lvl="1" indent="0">
              <a:buNone/>
            </a:pPr>
            <a:endParaRPr lang="en-US" dirty="0"/>
          </a:p>
          <a:p>
            <a:pPr marL="2117" lvl="1" indent="0">
              <a:buNone/>
            </a:pPr>
            <a:r>
              <a:rPr lang="en-US" b="1" dirty="0"/>
              <a:t>IV.C.11 </a:t>
            </a:r>
            <a:r>
              <a:rPr lang="en-US" dirty="0"/>
              <a:t>(</a:t>
            </a:r>
            <a:r>
              <a:rPr lang="en-US" i="1" dirty="0"/>
              <a:t>Governing Board</a:t>
            </a:r>
            <a:r>
              <a:rPr lang="en-US" dirty="0"/>
              <a:t>)</a:t>
            </a:r>
            <a:r>
              <a:rPr lang="en-US" b="1" dirty="0"/>
              <a:t>: </a:t>
            </a:r>
            <a:r>
              <a:rPr lang="en-US" dirty="0"/>
              <a:t>The governing board upholds </a:t>
            </a:r>
            <a:r>
              <a:rPr lang="en-US" b="1" dirty="0"/>
              <a:t>a code of ethics </a:t>
            </a:r>
            <a:r>
              <a:rPr lang="en-US" dirty="0"/>
              <a:t>and conflict of interest policy, and individual board members adhere to the code.  The board has a </a:t>
            </a:r>
            <a:r>
              <a:rPr lang="en-US" b="1" dirty="0"/>
              <a:t>clearly defined policy </a:t>
            </a:r>
            <a:r>
              <a:rPr lang="en-US" dirty="0"/>
              <a:t>for </a:t>
            </a:r>
            <a:r>
              <a:rPr lang="en-US" b="1" dirty="0"/>
              <a:t>dealing with behavior that violates its code </a:t>
            </a:r>
            <a:r>
              <a:rPr lang="en-US" dirty="0"/>
              <a:t>and implements it when necessary. A majority of the board members have no employment, family, ownership, or other personal financial interest in the institution. Board member interests are disclosed and do not interfere with the impartiality of governing body members or outweigh the greater duty to secure and ensure the academic and fiscal integrity of the institution.</a:t>
            </a:r>
          </a:p>
          <a:p>
            <a:pPr marL="2117" lvl="1" indent="0">
              <a:buNone/>
            </a:pPr>
            <a:endParaRPr lang="en-US" dirty="0"/>
          </a:p>
        </p:txBody>
      </p:sp>
    </p:spTree>
    <p:extLst>
      <p:ext uri="{BB962C8B-B14F-4D97-AF65-F5344CB8AC3E}">
        <p14:creationId xmlns:p14="http://schemas.microsoft.com/office/powerpoint/2010/main" val="2862893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Share Out and Let’s </a:t>
            </a:r>
            <a:r>
              <a:rPr lang="en-US" b="1" dirty="0"/>
              <a:t>Discuss</a:t>
            </a:r>
          </a:p>
        </p:txBody>
      </p:sp>
      <p:sp>
        <p:nvSpPr>
          <p:cNvPr id="3" name="Content Placeholder 2"/>
          <p:cNvSpPr>
            <a:spLocks noGrp="1"/>
          </p:cNvSpPr>
          <p:nvPr>
            <p:ph idx="1"/>
          </p:nvPr>
        </p:nvSpPr>
        <p:spPr/>
        <p:txBody>
          <a:bodyPr>
            <a:normAutofit/>
          </a:bodyPr>
          <a:lstStyle/>
          <a:p>
            <a:pPr marL="2117" lvl="1" indent="0">
              <a:lnSpc>
                <a:spcPct val="70000"/>
              </a:lnSpc>
              <a:buNone/>
            </a:pPr>
            <a:r>
              <a:rPr lang="en-US" b="1" dirty="0"/>
              <a:t>I.C.5 </a:t>
            </a:r>
            <a:r>
              <a:rPr lang="en-US" dirty="0"/>
              <a:t>(</a:t>
            </a:r>
            <a:r>
              <a:rPr lang="en-US" i="1" dirty="0"/>
              <a:t>Institutional Integrity</a:t>
            </a:r>
            <a:r>
              <a:rPr lang="en-US" dirty="0"/>
              <a:t>)</a:t>
            </a:r>
            <a:r>
              <a:rPr lang="en-US" b="1" dirty="0"/>
              <a:t>: </a:t>
            </a:r>
            <a:r>
              <a:rPr lang="en-US" sz="2200" dirty="0"/>
              <a:t>The institution </a:t>
            </a:r>
            <a:r>
              <a:rPr lang="en-US" sz="2200" b="1" dirty="0"/>
              <a:t>regularly reviews institutional policies</a:t>
            </a:r>
            <a:r>
              <a:rPr lang="en-US" sz="2200" dirty="0"/>
              <a:t>, procedures, and publications to assure integrity in all representations of its mission, programs, and services.</a:t>
            </a:r>
          </a:p>
          <a:p>
            <a:pPr marL="2117" lvl="1" indent="0">
              <a:lnSpc>
                <a:spcPct val="100000"/>
              </a:lnSpc>
              <a:spcBef>
                <a:spcPts val="0"/>
              </a:spcBef>
              <a:buNone/>
            </a:pPr>
            <a:endParaRPr lang="en-US" sz="1300" b="1" dirty="0" smtClean="0"/>
          </a:p>
          <a:p>
            <a:pPr marL="2117" lvl="1" indent="0">
              <a:lnSpc>
                <a:spcPct val="80000"/>
              </a:lnSpc>
              <a:buNone/>
            </a:pPr>
            <a:r>
              <a:rPr lang="en-US" b="1" dirty="0" smtClean="0"/>
              <a:t>IV.A.7 </a:t>
            </a:r>
            <a:r>
              <a:rPr lang="en-US" sz="2200" i="1" dirty="0"/>
              <a:t>(Decision-Making Roles and Processes): </a:t>
            </a:r>
            <a:r>
              <a:rPr lang="en-US" sz="2200" dirty="0"/>
              <a:t>Leadership roles and the institution’s governance and decision-making </a:t>
            </a:r>
            <a:r>
              <a:rPr lang="en-US" sz="2200" b="1" dirty="0"/>
              <a:t>policies, procedures, and processes are regularly evaluated</a:t>
            </a:r>
            <a:r>
              <a:rPr lang="en-US" sz="2200" dirty="0"/>
              <a:t> to assure their integrity and effectiveness. The institution widely communicates the results of these evaluations and uses them as the basis for improvement.</a:t>
            </a:r>
          </a:p>
          <a:p>
            <a:pPr marL="2117" lvl="1" indent="0">
              <a:lnSpc>
                <a:spcPct val="100000"/>
              </a:lnSpc>
              <a:spcBef>
                <a:spcPts val="0"/>
              </a:spcBef>
              <a:buNone/>
            </a:pPr>
            <a:endParaRPr lang="en-US" sz="1300" b="1" dirty="0" smtClean="0"/>
          </a:p>
          <a:p>
            <a:pPr marL="2117" lvl="1" indent="0">
              <a:lnSpc>
                <a:spcPct val="70000"/>
              </a:lnSpc>
              <a:buNone/>
            </a:pPr>
            <a:r>
              <a:rPr lang="en-US" b="1" dirty="0" smtClean="0"/>
              <a:t>IV.C.7 </a:t>
            </a:r>
            <a:r>
              <a:rPr lang="en-US" sz="2200" i="1" dirty="0"/>
              <a:t>(Governing Board): </a:t>
            </a:r>
            <a:r>
              <a:rPr lang="en-US" sz="2200" dirty="0"/>
              <a:t>The governing board acts in a manner consistent with its policies and bylaws. The board </a:t>
            </a:r>
            <a:r>
              <a:rPr lang="en-US" sz="2200" b="1" dirty="0"/>
              <a:t>regularly assesses its policies </a:t>
            </a:r>
            <a:r>
              <a:rPr lang="en-US" sz="2200" dirty="0"/>
              <a:t>and bylaws for their effectiveness in fulfilling the college/district/system mission and revises them as necessary.</a:t>
            </a:r>
          </a:p>
          <a:p>
            <a:pPr marL="2117" lvl="1" indent="0">
              <a:buNone/>
            </a:pPr>
            <a:endParaRPr lang="en-US" dirty="0"/>
          </a:p>
        </p:txBody>
      </p:sp>
    </p:spTree>
    <p:extLst>
      <p:ext uri="{BB962C8B-B14F-4D97-AF65-F5344CB8AC3E}">
        <p14:creationId xmlns:p14="http://schemas.microsoft.com/office/powerpoint/2010/main" val="3958239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0478"/>
            <a:ext cx="10515600" cy="596900"/>
          </a:xfrm>
        </p:spPr>
        <p:txBody>
          <a:bodyPr>
            <a:normAutofit fontScale="90000"/>
          </a:bodyPr>
          <a:lstStyle/>
          <a:p>
            <a:pPr algn="ctr"/>
            <a:r>
              <a:rPr lang="en-US" b="1" dirty="0" smtClean="0"/>
              <a:t>Pause and Reflect</a:t>
            </a:r>
            <a:endParaRPr lang="en-US" b="1" dirty="0"/>
          </a:p>
        </p:txBody>
      </p:sp>
      <p:sp>
        <p:nvSpPr>
          <p:cNvPr id="3" name="Content Placeholder 2"/>
          <p:cNvSpPr>
            <a:spLocks noGrp="1"/>
          </p:cNvSpPr>
          <p:nvPr>
            <p:ph idx="1"/>
          </p:nvPr>
        </p:nvSpPr>
        <p:spPr>
          <a:xfrm>
            <a:off x="838200" y="2286543"/>
            <a:ext cx="10515600" cy="4351339"/>
          </a:xfrm>
        </p:spPr>
        <p:txBody>
          <a:bodyPr>
            <a:normAutofit/>
          </a:bodyPr>
          <a:lstStyle/>
          <a:p>
            <a:pPr marL="0" indent="0">
              <a:buNone/>
            </a:pPr>
            <a:r>
              <a:rPr lang="en-US" dirty="0"/>
              <a:t>	</a:t>
            </a:r>
          </a:p>
          <a:p>
            <a:pPr marL="914377" lvl="1" indent="-457189">
              <a:buFont typeface="+mj-lt"/>
              <a:buAutoNum type="arabicPeriod"/>
            </a:pPr>
            <a:r>
              <a:rPr lang="en-US" sz="3200" dirty="0"/>
              <a:t>What are your key takeaways from the activity? </a:t>
            </a:r>
          </a:p>
          <a:p>
            <a:pPr marL="914377" lvl="1" indent="-457189">
              <a:buFont typeface="+mj-lt"/>
              <a:buAutoNum type="arabicPeriod"/>
            </a:pPr>
            <a:r>
              <a:rPr lang="en-US" sz="3200" dirty="0"/>
              <a:t>What did you find particularly helpful? </a:t>
            </a:r>
          </a:p>
          <a:p>
            <a:pPr marL="914377" lvl="1" indent="-457189">
              <a:buFont typeface="+mj-lt"/>
              <a:buAutoNum type="arabicPeriod"/>
            </a:pPr>
            <a:r>
              <a:rPr lang="en-US" sz="3200" dirty="0"/>
              <a:t>How can this approach inform your ISER process?</a:t>
            </a:r>
          </a:p>
          <a:p>
            <a:pPr marL="914377" lvl="1" indent="-457189">
              <a:buFont typeface="+mj-lt"/>
              <a:buAutoNum type="arabicPeriod"/>
            </a:pPr>
            <a:r>
              <a:rPr lang="en-US" sz="3200" dirty="0"/>
              <a:t>What challenges do you anticipate as you get started?</a:t>
            </a:r>
          </a:p>
        </p:txBody>
      </p:sp>
    </p:spTree>
    <p:extLst>
      <p:ext uri="{BB962C8B-B14F-4D97-AF65-F5344CB8AC3E}">
        <p14:creationId xmlns:p14="http://schemas.microsoft.com/office/powerpoint/2010/main" val="837600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b="1" dirty="0">
                <a:latin typeface="Calibri" panose="020F0502020204030204" pitchFamily="34" charset="0"/>
                <a:cs typeface="Calibri" panose="020F0502020204030204" pitchFamily="34" charset="0"/>
              </a:rPr>
              <a:t>Interpreting </a:t>
            </a:r>
            <a:r>
              <a:rPr lang="en-US" sz="4267" b="1" dirty="0">
                <a:latin typeface="Calibri" panose="020F0502020204030204" pitchFamily="34" charset="0"/>
                <a:cs typeface="Calibri" panose="020F0502020204030204" pitchFamily="34" charset="0"/>
              </a:rPr>
              <a:t>Standards – Steps to Success</a:t>
            </a:r>
            <a:endParaRPr lang="en-US" sz="4267"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82600" y="2098158"/>
            <a:ext cx="11167533" cy="4226967"/>
          </a:xfrm>
        </p:spPr>
        <p:txBody>
          <a:bodyPr>
            <a:noAutofit/>
          </a:bodyPr>
          <a:lstStyle/>
          <a:p>
            <a:pPr marL="0" indent="0">
              <a:buNone/>
            </a:pPr>
            <a:r>
              <a:rPr lang="en-US" sz="3200" dirty="0"/>
              <a:t>Step 1: 	What area is the standard in?</a:t>
            </a:r>
          </a:p>
          <a:p>
            <a:pPr marL="0" indent="0">
              <a:buNone/>
            </a:pPr>
            <a:r>
              <a:rPr lang="en-US" sz="3200" dirty="0"/>
              <a:t>Step 2: 	What is the standard about (i.e., subject, verb)</a:t>
            </a:r>
          </a:p>
          <a:p>
            <a:pPr marL="0" indent="0">
              <a:buNone/>
            </a:pPr>
            <a:r>
              <a:rPr lang="en-US" sz="3200" dirty="0"/>
              <a:t>Step 3: 	What is the standard asking for (policy, process, </a:t>
            </a:r>
            <a:br>
              <a:rPr lang="en-US" sz="3200" dirty="0"/>
            </a:br>
            <a:r>
              <a:rPr lang="en-US" sz="3200" dirty="0"/>
              <a:t>		documentation)?</a:t>
            </a:r>
          </a:p>
          <a:p>
            <a:pPr marL="0" indent="0">
              <a:buNone/>
            </a:pPr>
            <a:r>
              <a:rPr lang="en-US" sz="3200" dirty="0"/>
              <a:t>Step 4: 	What’s the best evidence (not all evidence) that 				demonstrates the college is meeting standard?</a:t>
            </a:r>
          </a:p>
          <a:p>
            <a:pPr marL="0" indent="0">
              <a:buNone/>
            </a:pPr>
            <a:r>
              <a:rPr lang="en-US" sz="3200" b="1" dirty="0"/>
              <a:t>Step 5: 	Write to the evidence</a:t>
            </a:r>
          </a:p>
        </p:txBody>
      </p:sp>
    </p:spTree>
    <p:extLst>
      <p:ext uri="{BB962C8B-B14F-4D97-AF65-F5344CB8AC3E}">
        <p14:creationId xmlns:p14="http://schemas.microsoft.com/office/powerpoint/2010/main" val="124510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endParaRPr lang="en-US" dirty="0"/>
          </a:p>
        </p:txBody>
      </p:sp>
      <p:sp>
        <p:nvSpPr>
          <p:cNvPr id="3" name="Content Placeholder 2"/>
          <p:cNvSpPr>
            <a:spLocks noGrp="1"/>
          </p:cNvSpPr>
          <p:nvPr>
            <p:ph sz="half" idx="1"/>
          </p:nvPr>
        </p:nvSpPr>
        <p:spPr/>
        <p:txBody>
          <a:bodyPr>
            <a:normAutofit lnSpcReduction="10000"/>
          </a:bodyPr>
          <a:lstStyle/>
          <a:p>
            <a:pPr marL="454667" indent="-454667">
              <a:buFont typeface="+mj-lt"/>
              <a:buAutoNum type="arabicPeriod"/>
            </a:pPr>
            <a:r>
              <a:rPr lang="en-US" dirty="0"/>
              <a:t>Title page</a:t>
            </a:r>
          </a:p>
          <a:p>
            <a:pPr marL="454667" indent="-454667">
              <a:buFont typeface="+mj-lt"/>
              <a:buAutoNum type="arabicPeriod"/>
            </a:pPr>
            <a:r>
              <a:rPr lang="en-US" dirty="0"/>
              <a:t>Certification page/signatures</a:t>
            </a:r>
          </a:p>
          <a:p>
            <a:pPr marL="454667" indent="-454667">
              <a:buFont typeface="+mj-lt"/>
              <a:buAutoNum type="arabicPeriod"/>
            </a:pPr>
            <a:r>
              <a:rPr lang="en-US" dirty="0"/>
              <a:t>Table of Contents</a:t>
            </a:r>
          </a:p>
          <a:p>
            <a:pPr marL="454667" indent="-454667">
              <a:buFont typeface="+mj-lt"/>
              <a:buAutoNum type="arabicPeriod"/>
            </a:pPr>
            <a:r>
              <a:rPr lang="en-US" dirty="0"/>
              <a:t>Introduction</a:t>
            </a:r>
          </a:p>
          <a:p>
            <a:pPr marL="454667" indent="-454667">
              <a:buFont typeface="+mj-lt"/>
              <a:buAutoNum type="arabicPeriod"/>
            </a:pPr>
            <a:r>
              <a:rPr lang="en-US" dirty="0"/>
              <a:t>Student achievement data and institution-set standards</a:t>
            </a:r>
          </a:p>
          <a:p>
            <a:pPr marL="454667" indent="-454667">
              <a:buFont typeface="+mj-lt"/>
              <a:buAutoNum type="arabicPeriod"/>
            </a:pPr>
            <a:r>
              <a:rPr lang="en-US" dirty="0"/>
              <a:t>Organization of the self-evaluation process</a:t>
            </a:r>
          </a:p>
          <a:p>
            <a:pPr marL="454667" indent="-454667">
              <a:buFont typeface="+mj-lt"/>
              <a:buAutoNum type="arabicPeriod"/>
            </a:pPr>
            <a:r>
              <a:rPr lang="en-US" dirty="0"/>
              <a:t>Organizational information</a:t>
            </a:r>
          </a:p>
        </p:txBody>
      </p:sp>
      <p:sp>
        <p:nvSpPr>
          <p:cNvPr id="4" name="Content Placeholder 3"/>
          <p:cNvSpPr>
            <a:spLocks noGrp="1"/>
          </p:cNvSpPr>
          <p:nvPr>
            <p:ph sz="half" idx="2"/>
          </p:nvPr>
        </p:nvSpPr>
        <p:spPr/>
        <p:txBody>
          <a:bodyPr>
            <a:normAutofit lnSpcReduction="10000"/>
          </a:bodyPr>
          <a:lstStyle/>
          <a:p>
            <a:pPr marL="609043" indent="-609043">
              <a:buFont typeface="+mj-lt"/>
              <a:buAutoNum type="arabicPeriod" startAt="8"/>
            </a:pPr>
            <a:r>
              <a:rPr lang="en-US" dirty="0"/>
              <a:t>Compliance with ERs 1-5</a:t>
            </a:r>
          </a:p>
          <a:p>
            <a:pPr marL="609043" indent="-609043">
              <a:buFont typeface="+mj-lt"/>
              <a:buAutoNum type="arabicPeriod" startAt="8"/>
            </a:pPr>
            <a:r>
              <a:rPr lang="en-US" dirty="0"/>
              <a:t>Compliance with Commission policies</a:t>
            </a:r>
          </a:p>
          <a:p>
            <a:pPr marL="609043" indent="-609043">
              <a:buFont typeface="+mj-lt"/>
              <a:buAutoNum type="arabicPeriod" startAt="8"/>
            </a:pPr>
            <a:r>
              <a:rPr lang="en-US" b="1" dirty="0">
                <a:solidFill>
                  <a:schemeClr val="accent2">
                    <a:lumMod val="75000"/>
                  </a:schemeClr>
                </a:solidFill>
              </a:rPr>
              <a:t>Analysis of Standards</a:t>
            </a:r>
          </a:p>
          <a:p>
            <a:pPr marL="1065867" lvl="1" indent="-456783">
              <a:buFont typeface="+mj-lt"/>
              <a:buAutoNum type="alphaLcPeriod"/>
            </a:pPr>
            <a:r>
              <a:rPr lang="en-US" b="1" dirty="0" smtClean="0">
                <a:solidFill>
                  <a:schemeClr val="accent2">
                    <a:lumMod val="75000"/>
                  </a:schemeClr>
                </a:solidFill>
              </a:rPr>
              <a:t>Evidence </a:t>
            </a:r>
            <a:r>
              <a:rPr lang="en-US" b="1" dirty="0">
                <a:solidFill>
                  <a:schemeClr val="accent2">
                    <a:lumMod val="75000"/>
                  </a:schemeClr>
                </a:solidFill>
              </a:rPr>
              <a:t>of Meeting the </a:t>
            </a:r>
            <a:r>
              <a:rPr lang="en-US" b="1" dirty="0" smtClean="0">
                <a:solidFill>
                  <a:schemeClr val="accent2">
                    <a:lumMod val="75000"/>
                  </a:schemeClr>
                </a:solidFill>
              </a:rPr>
              <a:t>Standard</a:t>
            </a:r>
            <a:endParaRPr lang="en-US" b="1" dirty="0">
              <a:solidFill>
                <a:schemeClr val="accent2">
                  <a:lumMod val="75000"/>
                </a:schemeClr>
              </a:solidFill>
            </a:endParaRPr>
          </a:p>
          <a:p>
            <a:pPr marL="1065867" lvl="1" indent="-456783">
              <a:buFont typeface="+mj-lt"/>
              <a:buAutoNum type="alphaLcPeriod"/>
            </a:pPr>
            <a:r>
              <a:rPr lang="en-US" b="1" dirty="0" smtClean="0">
                <a:solidFill>
                  <a:schemeClr val="accent2">
                    <a:lumMod val="75000"/>
                  </a:schemeClr>
                </a:solidFill>
              </a:rPr>
              <a:t>Analysis </a:t>
            </a:r>
            <a:r>
              <a:rPr lang="en-US" b="1" dirty="0">
                <a:solidFill>
                  <a:schemeClr val="accent2">
                    <a:lumMod val="75000"/>
                  </a:schemeClr>
                </a:solidFill>
              </a:rPr>
              <a:t>and </a:t>
            </a:r>
            <a:r>
              <a:rPr lang="en-US" b="1" dirty="0" smtClean="0">
                <a:solidFill>
                  <a:schemeClr val="accent2">
                    <a:lumMod val="75000"/>
                  </a:schemeClr>
                </a:solidFill>
              </a:rPr>
              <a:t>Evaluation</a:t>
            </a:r>
            <a:endParaRPr lang="en-US" b="1" baseline="30000" dirty="0">
              <a:solidFill>
                <a:schemeClr val="accent2">
                  <a:lumMod val="75000"/>
                </a:schemeClr>
              </a:solidFill>
            </a:endParaRPr>
          </a:p>
          <a:p>
            <a:pPr marL="1065867" lvl="1" indent="-456783">
              <a:buFont typeface="+mj-lt"/>
              <a:buAutoNum type="alphaLcPeriod"/>
            </a:pPr>
            <a:r>
              <a:rPr lang="en-US" b="1" dirty="0" smtClean="0">
                <a:solidFill>
                  <a:schemeClr val="accent2">
                    <a:lumMod val="75000"/>
                  </a:schemeClr>
                </a:solidFill>
              </a:rPr>
              <a:t>Conclusion</a:t>
            </a:r>
            <a:endParaRPr lang="en-US" b="1" dirty="0">
              <a:solidFill>
                <a:schemeClr val="accent2">
                  <a:lumMod val="75000"/>
                </a:schemeClr>
              </a:solidFill>
            </a:endParaRPr>
          </a:p>
          <a:p>
            <a:pPr marL="609043" indent="-609043">
              <a:buFont typeface="+mj-lt"/>
              <a:buAutoNum type="arabicPeriod" startAt="8"/>
            </a:pPr>
            <a:r>
              <a:rPr lang="en-US" dirty="0"/>
              <a:t>Quality Focus Essay</a:t>
            </a:r>
          </a:p>
        </p:txBody>
      </p:sp>
      <p:pic>
        <p:nvPicPr>
          <p:cNvPr id="5" name="Picture 4"/>
          <p:cNvPicPr>
            <a:picLocks noChangeAspect="1"/>
          </p:cNvPicPr>
          <p:nvPr/>
        </p:nvPicPr>
        <p:blipFill>
          <a:blip r:embed="rId3"/>
          <a:stretch>
            <a:fillRect/>
          </a:stretch>
        </p:blipFill>
        <p:spPr>
          <a:xfrm>
            <a:off x="5449559" y="2520616"/>
            <a:ext cx="792549" cy="908383"/>
          </a:xfrm>
          <a:prstGeom prst="rect">
            <a:avLst/>
          </a:prstGeom>
        </p:spPr>
      </p:pic>
    </p:spTree>
    <p:extLst>
      <p:ext uri="{BB962C8B-B14F-4D97-AF65-F5344CB8AC3E}">
        <p14:creationId xmlns:p14="http://schemas.microsoft.com/office/powerpoint/2010/main" val="33593623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Structure of the Report</a:t>
            </a:r>
          </a:p>
        </p:txBody>
      </p:sp>
      <p:sp>
        <p:nvSpPr>
          <p:cNvPr id="3" name="Content Placeholder 2"/>
          <p:cNvSpPr>
            <a:spLocks noGrp="1"/>
          </p:cNvSpPr>
          <p:nvPr>
            <p:ph idx="1"/>
          </p:nvPr>
        </p:nvSpPr>
        <p:spPr>
          <a:xfrm>
            <a:off x="358587" y="1825625"/>
            <a:ext cx="10995213" cy="4145805"/>
          </a:xfrm>
        </p:spPr>
        <p:txBody>
          <a:bodyPr>
            <a:normAutofit fontScale="92500" lnSpcReduction="10000"/>
          </a:bodyPr>
          <a:lstStyle/>
          <a:p>
            <a:r>
              <a:rPr lang="en-US" b="1" dirty="0"/>
              <a:t>Evidence of Meeting the Standard</a:t>
            </a:r>
          </a:p>
          <a:p>
            <a:pPr lvl="1"/>
            <a:r>
              <a:rPr lang="en-US" dirty="0" smtClean="0"/>
              <a:t>Indicates </a:t>
            </a:r>
            <a:r>
              <a:rPr lang="en-US" b="1" dirty="0" smtClean="0"/>
              <a:t>WHAT</a:t>
            </a:r>
            <a:r>
              <a:rPr lang="en-US" dirty="0" smtClean="0"/>
              <a:t> specific evidence demonstrates alignment with the Standard</a:t>
            </a:r>
          </a:p>
          <a:p>
            <a:pPr lvl="1"/>
            <a:r>
              <a:rPr lang="en-US" dirty="0" smtClean="0"/>
              <a:t>Briefly describes the evidence in context of the standard to explain </a:t>
            </a:r>
            <a:r>
              <a:rPr lang="en-US" b="1" dirty="0" smtClean="0"/>
              <a:t>WHY</a:t>
            </a:r>
            <a:r>
              <a:rPr lang="en-US" dirty="0" smtClean="0"/>
              <a:t> it is relevant</a:t>
            </a:r>
          </a:p>
          <a:p>
            <a:pPr lvl="1"/>
            <a:r>
              <a:rPr lang="en-US" dirty="0" smtClean="0"/>
              <a:t>This </a:t>
            </a:r>
            <a:r>
              <a:rPr lang="en-US" dirty="0"/>
              <a:t>document demonstrates that the College…..</a:t>
            </a:r>
          </a:p>
          <a:p>
            <a:r>
              <a:rPr lang="en-US" b="1" dirty="0"/>
              <a:t>Analysis and Evaluation</a:t>
            </a:r>
          </a:p>
          <a:p>
            <a:pPr lvl="1"/>
            <a:r>
              <a:rPr lang="en-US" dirty="0" smtClean="0"/>
              <a:t>Indicates </a:t>
            </a:r>
            <a:r>
              <a:rPr lang="en-US" b="1" dirty="0"/>
              <a:t>HOW </a:t>
            </a:r>
            <a:r>
              <a:rPr lang="en-US" dirty="0"/>
              <a:t>the evidence demonstrates </a:t>
            </a:r>
            <a:r>
              <a:rPr lang="en-US" dirty="0" smtClean="0"/>
              <a:t>alignment with the </a:t>
            </a:r>
            <a:r>
              <a:rPr lang="en-US" dirty="0"/>
              <a:t>Standard</a:t>
            </a:r>
          </a:p>
          <a:p>
            <a:pPr lvl="1"/>
            <a:r>
              <a:rPr lang="en-US" dirty="0"/>
              <a:t>Evaluates the effectiveness of the policy, procedure, or practice </a:t>
            </a:r>
            <a:r>
              <a:rPr lang="en-US" dirty="0" smtClean="0"/>
              <a:t>in meeting the Standard</a:t>
            </a:r>
            <a:endParaRPr lang="en-US" dirty="0"/>
          </a:p>
          <a:p>
            <a:r>
              <a:rPr lang="en-US" b="1" dirty="0"/>
              <a:t>Conclusion </a:t>
            </a:r>
            <a:r>
              <a:rPr lang="en-US" b="1" dirty="0" smtClean="0"/>
              <a:t>at end of main sections</a:t>
            </a:r>
            <a:endParaRPr lang="en-US" b="1" dirty="0"/>
          </a:p>
          <a:p>
            <a:pPr lvl="1"/>
            <a:r>
              <a:rPr lang="en-US" dirty="0" smtClean="0"/>
              <a:t>Provide a brief summary </a:t>
            </a:r>
            <a:r>
              <a:rPr lang="en-US" dirty="0"/>
              <a:t>at a high, holistic level </a:t>
            </a:r>
            <a:r>
              <a:rPr lang="en-US" dirty="0" smtClean="0"/>
              <a:t>on the </a:t>
            </a:r>
            <a:r>
              <a:rPr lang="en-US" dirty="0"/>
              <a:t>effectiveness of the College’s efforts towards the Standard </a:t>
            </a:r>
          </a:p>
          <a:p>
            <a:pPr lvl="1"/>
            <a:r>
              <a:rPr lang="en-US" dirty="0"/>
              <a:t>If the College determines improvements are needed, improvement plans should follow</a:t>
            </a:r>
          </a:p>
          <a:p>
            <a:endParaRPr lang="en-US" dirty="0"/>
          </a:p>
        </p:txBody>
      </p:sp>
    </p:spTree>
    <p:extLst>
      <p:ext uri="{BB962C8B-B14F-4D97-AF65-F5344CB8AC3E}">
        <p14:creationId xmlns:p14="http://schemas.microsoft.com/office/powerpoint/2010/main" val="1523589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Improvement Plans and the QFE</a:t>
            </a:r>
          </a:p>
        </p:txBody>
      </p:sp>
      <p:sp>
        <p:nvSpPr>
          <p:cNvPr id="3" name="Content Placeholder 2"/>
          <p:cNvSpPr>
            <a:spLocks noGrp="1"/>
          </p:cNvSpPr>
          <p:nvPr>
            <p:ph idx="1"/>
          </p:nvPr>
        </p:nvSpPr>
        <p:spPr/>
        <p:txBody>
          <a:bodyPr>
            <a:normAutofit/>
          </a:bodyPr>
          <a:lstStyle/>
          <a:p>
            <a:r>
              <a:rPr lang="en-US" dirty="0"/>
              <a:t>Self-Identified Improvement </a:t>
            </a:r>
            <a:r>
              <a:rPr lang="en-US" dirty="0" smtClean="0"/>
              <a:t>plans </a:t>
            </a:r>
            <a:r>
              <a:rPr lang="en-US" dirty="0"/>
              <a:t>(a.k.a. planning agenda) </a:t>
            </a:r>
            <a:endParaRPr lang="en-US" dirty="0" smtClean="0"/>
          </a:p>
          <a:p>
            <a:pPr lvl="1"/>
            <a:r>
              <a:rPr lang="en-US" dirty="0" smtClean="0"/>
              <a:t>Purpose: Plans to strengthen college’s alignment to specific standards</a:t>
            </a:r>
            <a:endParaRPr lang="en-US" dirty="0"/>
          </a:p>
          <a:p>
            <a:r>
              <a:rPr lang="en-US" dirty="0" smtClean="0"/>
              <a:t>Quality </a:t>
            </a:r>
            <a:r>
              <a:rPr lang="en-US" dirty="0"/>
              <a:t>Focus Essay (QFE)</a:t>
            </a:r>
          </a:p>
          <a:p>
            <a:pPr lvl="1"/>
            <a:r>
              <a:rPr lang="en-US" dirty="0" smtClean="0"/>
              <a:t>Purpose: Long </a:t>
            </a:r>
            <a:r>
              <a:rPr lang="en-US" dirty="0"/>
              <a:t>term plans to </a:t>
            </a:r>
            <a:r>
              <a:rPr lang="en-US" b="1" i="1" dirty="0">
                <a:solidFill>
                  <a:srgbClr val="FF0000"/>
                </a:solidFill>
              </a:rPr>
              <a:t>improve student learning and achievement</a:t>
            </a:r>
          </a:p>
          <a:p>
            <a:pPr lvl="1"/>
            <a:r>
              <a:rPr lang="en-US" dirty="0"/>
              <a:t>Should identify outcomes, which are measurable and achievable</a:t>
            </a:r>
          </a:p>
          <a:p>
            <a:pPr lvl="1"/>
            <a:r>
              <a:rPr lang="en-US" dirty="0"/>
              <a:t>Should identify responsible parties/groups</a:t>
            </a:r>
          </a:p>
          <a:p>
            <a:pPr lvl="1"/>
            <a:r>
              <a:rPr lang="en-US" dirty="0"/>
              <a:t>Should have a timeline</a:t>
            </a:r>
          </a:p>
          <a:p>
            <a:r>
              <a:rPr lang="en-US" dirty="0"/>
              <a:t>Teams will provide feedback </a:t>
            </a:r>
          </a:p>
          <a:p>
            <a:endParaRPr lang="en-US" dirty="0"/>
          </a:p>
          <a:p>
            <a:pPr lvl="1"/>
            <a:endParaRPr lang="en-US" dirty="0"/>
          </a:p>
        </p:txBody>
      </p:sp>
    </p:spTree>
    <p:extLst>
      <p:ext uri="{BB962C8B-B14F-4D97-AF65-F5344CB8AC3E}">
        <p14:creationId xmlns:p14="http://schemas.microsoft.com/office/powerpoint/2010/main" val="4124462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Good Practices for Approaching the Report</a:t>
            </a:r>
            <a:endParaRPr lang="en-US" sz="4400" b="1" dirty="0"/>
          </a:p>
        </p:txBody>
      </p:sp>
      <p:sp>
        <p:nvSpPr>
          <p:cNvPr id="3" name="Content Placeholder 2"/>
          <p:cNvSpPr>
            <a:spLocks noGrp="1"/>
          </p:cNvSpPr>
          <p:nvPr>
            <p:ph idx="1"/>
          </p:nvPr>
        </p:nvSpPr>
        <p:spPr/>
        <p:txBody>
          <a:bodyPr>
            <a:normAutofit/>
          </a:bodyPr>
          <a:lstStyle/>
          <a:p>
            <a:r>
              <a:rPr lang="en-US" dirty="0"/>
              <a:t>Discuss the Standard, gather the evidence, </a:t>
            </a:r>
            <a:r>
              <a:rPr lang="en-US" b="1" dirty="0"/>
              <a:t>then </a:t>
            </a:r>
            <a:r>
              <a:rPr lang="en-US" dirty="0"/>
              <a:t>write</a:t>
            </a:r>
          </a:p>
          <a:p>
            <a:r>
              <a:rPr lang="en-US" dirty="0" smtClean="0"/>
              <a:t>Use the ISER template (available on ACCJC website)</a:t>
            </a:r>
          </a:p>
          <a:p>
            <a:r>
              <a:rPr lang="en-US" dirty="0" smtClean="0"/>
              <a:t>Keep the narrative clear, direct, and focused – use active voice </a:t>
            </a:r>
          </a:p>
          <a:p>
            <a:r>
              <a:rPr lang="en-US" dirty="0" smtClean="0"/>
              <a:t>Use introductory sections to set the context and tone</a:t>
            </a:r>
          </a:p>
          <a:p>
            <a:r>
              <a:rPr lang="en-US" dirty="0" smtClean="0"/>
              <a:t>Assign ERs 1-5 &amp; Commission Policies with related Standards</a:t>
            </a:r>
          </a:p>
          <a:p>
            <a:r>
              <a:rPr lang="en-US" dirty="0" smtClean="0"/>
              <a:t>“Freeze” evidence from websites in a PDF or screenshot</a:t>
            </a:r>
          </a:p>
          <a:p>
            <a:endParaRPr lang="en-US" dirty="0" smtClean="0"/>
          </a:p>
          <a:p>
            <a:pPr marL="454667" indent="-454667">
              <a:buFont typeface="+mj-lt"/>
              <a:buAutoNum type="arabicPeriod"/>
            </a:pPr>
            <a:endParaRPr lang="en-US" dirty="0"/>
          </a:p>
        </p:txBody>
      </p:sp>
    </p:spTree>
    <p:extLst>
      <p:ext uri="{BB962C8B-B14F-4D97-AF65-F5344CB8AC3E}">
        <p14:creationId xmlns:p14="http://schemas.microsoft.com/office/powerpoint/2010/main" val="26475018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a:latin typeface="Calibri" panose="020F0502020204030204" pitchFamily="34" charset="0"/>
                <a:cs typeface="Calibri" panose="020F0502020204030204" pitchFamily="34" charset="0"/>
              </a:rPr>
              <a:t>Good Practices for Evidence</a:t>
            </a:r>
          </a:p>
        </p:txBody>
      </p:sp>
      <p:sp>
        <p:nvSpPr>
          <p:cNvPr id="3" name="Content Placeholder 2"/>
          <p:cNvSpPr>
            <a:spLocks noGrp="1"/>
          </p:cNvSpPr>
          <p:nvPr>
            <p:ph idx="1"/>
          </p:nvPr>
        </p:nvSpPr>
        <p:spPr/>
        <p:txBody>
          <a:bodyPr>
            <a:normAutofit/>
          </a:bodyPr>
          <a:lstStyle/>
          <a:p>
            <a:r>
              <a:rPr lang="en-US" sz="2667" dirty="0" smtClean="0"/>
              <a:t>Gather </a:t>
            </a:r>
            <a:r>
              <a:rPr lang="en-US" sz="2667" dirty="0"/>
              <a:t>your evidence </a:t>
            </a:r>
            <a:r>
              <a:rPr lang="en-US" sz="2667" b="1" i="1" dirty="0"/>
              <a:t>before</a:t>
            </a:r>
            <a:r>
              <a:rPr lang="en-US" sz="2667" i="1" dirty="0"/>
              <a:t> </a:t>
            </a:r>
            <a:r>
              <a:rPr lang="en-US" sz="2667" dirty="0"/>
              <a:t>you begin writing</a:t>
            </a:r>
            <a:endParaRPr lang="en-US" sz="2667" i="1" dirty="0"/>
          </a:p>
          <a:p>
            <a:r>
              <a:rPr lang="en-US" sz="2667" dirty="0"/>
              <a:t>More evidence is not necessarily better</a:t>
            </a:r>
          </a:p>
          <a:p>
            <a:r>
              <a:rPr lang="en-US" sz="2667" dirty="0"/>
              <a:t>Provide representative samples showing results of institutional processes</a:t>
            </a:r>
          </a:p>
          <a:p>
            <a:r>
              <a:rPr lang="en-US" sz="2667" dirty="0"/>
              <a:t>Use </a:t>
            </a:r>
            <a:r>
              <a:rPr lang="en-US" sz="2667" dirty="0" smtClean="0"/>
              <a:t>case studies as examples to </a:t>
            </a:r>
            <a:r>
              <a:rPr lang="en-US" sz="2667" dirty="0"/>
              <a:t>demonstrate how processes/cycles are institutionalized</a:t>
            </a:r>
          </a:p>
          <a:p>
            <a:r>
              <a:rPr lang="en-US" sz="2667" dirty="0"/>
              <a:t>Call out relevant sections of large documents (highlights, excerpts, etc.)</a:t>
            </a:r>
          </a:p>
          <a:p>
            <a:r>
              <a:rPr lang="en-US" sz="2667" dirty="0"/>
              <a:t>Compare your evidence with </a:t>
            </a:r>
            <a:r>
              <a:rPr lang="en-US" sz="2667" i="1" dirty="0"/>
              <a:t>Guide to Institutional </a:t>
            </a:r>
            <a:r>
              <a:rPr lang="en-US" sz="2667" i="1" dirty="0" smtClean="0"/>
              <a:t>Self-Evaluation</a:t>
            </a:r>
          </a:p>
          <a:p>
            <a:pPr marL="0" indent="0">
              <a:buNone/>
            </a:pPr>
            <a:endParaRPr lang="en-US" sz="2667" i="1" dirty="0"/>
          </a:p>
        </p:txBody>
      </p:sp>
    </p:spTree>
    <p:extLst>
      <p:ext uri="{BB962C8B-B14F-4D97-AF65-F5344CB8AC3E}">
        <p14:creationId xmlns:p14="http://schemas.microsoft.com/office/powerpoint/2010/main" val="2398824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B4CCD6"/>
            </a:gs>
            <a:gs pos="13000">
              <a:srgbClr val="B4CCD6"/>
            </a:gs>
            <a:gs pos="13000">
              <a:srgbClr val="B4CCD6"/>
            </a:gs>
            <a:gs pos="54000">
              <a:schemeClr val="bg1">
                <a:alpha val="30000"/>
                <a:lumMod val="0"/>
                <a:lumOff val="10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1851" y="1709781"/>
            <a:ext cx="10515600" cy="4516424"/>
          </a:xfrm>
        </p:spPr>
        <p:txBody>
          <a:bodyPr anchor="ctr">
            <a:normAutofit/>
          </a:bodyPr>
          <a:lstStyle/>
          <a:p>
            <a:pPr algn="ctr"/>
            <a:r>
              <a:rPr lang="en-US" sz="5333" b="1" dirty="0" smtClean="0">
                <a:latin typeface="+mn-lt"/>
              </a:rPr>
              <a:t>Broader Context for Accreditation</a:t>
            </a:r>
            <a:endParaRPr lang="en-US" sz="5333" b="1" dirty="0">
              <a:latin typeface="+mn-lt"/>
            </a:endParaRPr>
          </a:p>
        </p:txBody>
      </p:sp>
    </p:spTree>
    <p:extLst>
      <p:ext uri="{BB962C8B-B14F-4D97-AF65-F5344CB8AC3E}">
        <p14:creationId xmlns:p14="http://schemas.microsoft.com/office/powerpoint/2010/main" val="346583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Heads Up – Distance Education</a:t>
            </a:r>
            <a:endParaRPr lang="en-US" b="1" dirty="0"/>
          </a:p>
        </p:txBody>
      </p:sp>
      <p:sp>
        <p:nvSpPr>
          <p:cNvPr id="3" name="Content Placeholder 2"/>
          <p:cNvSpPr>
            <a:spLocks noGrp="1"/>
          </p:cNvSpPr>
          <p:nvPr>
            <p:ph idx="1"/>
          </p:nvPr>
        </p:nvSpPr>
        <p:spPr>
          <a:xfrm>
            <a:off x="669036" y="2203578"/>
            <a:ext cx="10853928" cy="3575431"/>
          </a:xfrm>
        </p:spPr>
        <p:txBody>
          <a:bodyPr/>
          <a:lstStyle/>
          <a:p>
            <a:r>
              <a:rPr lang="en-US" dirty="0" smtClean="0"/>
              <a:t>ACCJC Policy revisions adopted June 2021</a:t>
            </a:r>
          </a:p>
          <a:p>
            <a:r>
              <a:rPr lang="en-US" dirty="0" smtClean="0"/>
              <a:t>Modified </a:t>
            </a:r>
            <a:r>
              <a:rPr lang="en-US" dirty="0"/>
              <a:t>definitions for distance </a:t>
            </a:r>
            <a:r>
              <a:rPr lang="en-US" dirty="0" err="1"/>
              <a:t>ed</a:t>
            </a:r>
            <a:r>
              <a:rPr lang="en-US" dirty="0"/>
              <a:t> and correspondence </a:t>
            </a:r>
            <a:r>
              <a:rPr lang="en-US" dirty="0" err="1"/>
              <a:t>ed</a:t>
            </a:r>
            <a:endParaRPr lang="en-US" dirty="0"/>
          </a:p>
          <a:p>
            <a:r>
              <a:rPr lang="en-US" dirty="0" smtClean="0"/>
              <a:t>Federal regulation definitions for </a:t>
            </a:r>
            <a:r>
              <a:rPr lang="en-US" dirty="0"/>
              <a:t>regular and substantive interaction</a:t>
            </a:r>
          </a:p>
          <a:p>
            <a:endParaRPr lang="en-US" dirty="0"/>
          </a:p>
        </p:txBody>
      </p:sp>
    </p:spTree>
    <p:extLst>
      <p:ext uri="{BB962C8B-B14F-4D97-AF65-F5344CB8AC3E}">
        <p14:creationId xmlns:p14="http://schemas.microsoft.com/office/powerpoint/2010/main" val="39985604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67" b="1" dirty="0">
                <a:latin typeface="Calibri" panose="020F0502020204030204" pitchFamily="34" charset="0"/>
                <a:cs typeface="Calibri" panose="020F0502020204030204" pitchFamily="34" charset="0"/>
              </a:rPr>
              <a:t>ISER Guide and Template</a:t>
            </a:r>
            <a:endParaRPr lang="en-US" sz="4267" b="1"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1063341" y="2168928"/>
            <a:ext cx="11017057" cy="2013219"/>
          </a:xfrm>
          <a:prstGeom prst="rect">
            <a:avLst/>
          </a:prstGeom>
        </p:spPr>
      </p:pic>
      <p:pic>
        <p:nvPicPr>
          <p:cNvPr id="7" name="Picture 6"/>
          <p:cNvPicPr>
            <a:picLocks noChangeAspect="1"/>
          </p:cNvPicPr>
          <p:nvPr/>
        </p:nvPicPr>
        <p:blipFill>
          <a:blip r:embed="rId4"/>
          <a:stretch>
            <a:fillRect/>
          </a:stretch>
        </p:blipFill>
        <p:spPr>
          <a:xfrm>
            <a:off x="1063339" y="4178535"/>
            <a:ext cx="11021568" cy="1175093"/>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127588" y="2179494"/>
            <a:ext cx="935753" cy="1376373"/>
          </a:xfrm>
          <a:prstGeom prst="rect">
            <a:avLst/>
          </a:prstGeom>
          <a:noFill/>
        </p:spPr>
      </p:pic>
      <p:sp>
        <p:nvSpPr>
          <p:cNvPr id="9" name="Rectangle 8"/>
          <p:cNvSpPr/>
          <p:nvPr/>
        </p:nvSpPr>
        <p:spPr>
          <a:xfrm>
            <a:off x="5229583" y="5623848"/>
            <a:ext cx="4539897" cy="420564"/>
          </a:xfrm>
          <a:prstGeom prst="rect">
            <a:avLst/>
          </a:prstGeom>
        </p:spPr>
        <p:txBody>
          <a:bodyPr wrap="none">
            <a:spAutoFit/>
          </a:bodyPr>
          <a:lstStyle/>
          <a:p>
            <a:r>
              <a:rPr lang="en-US" sz="2133" dirty="0">
                <a:hlinkClick r:id="rId6"/>
              </a:rPr>
              <a:t>https://accjc.org/guides-and-manuals/</a:t>
            </a:r>
            <a:r>
              <a:rPr lang="en-US" sz="2133" dirty="0"/>
              <a:t> </a:t>
            </a:r>
          </a:p>
        </p:txBody>
      </p:sp>
      <p:pic>
        <p:nvPicPr>
          <p:cNvPr id="10" name="Picture 9"/>
          <p:cNvPicPr>
            <a:picLocks noChangeAspect="1"/>
          </p:cNvPicPr>
          <p:nvPr/>
        </p:nvPicPr>
        <p:blipFill rotWithShape="1">
          <a:blip r:embed="rId7"/>
          <a:srcRect t="9195"/>
          <a:stretch/>
        </p:blipFill>
        <p:spPr>
          <a:xfrm>
            <a:off x="2268279" y="2867680"/>
            <a:ext cx="1143251" cy="1107333"/>
          </a:xfrm>
          <a:prstGeom prst="rect">
            <a:avLst/>
          </a:prstGeom>
        </p:spPr>
      </p:pic>
    </p:spTree>
    <p:extLst>
      <p:ext uri="{BB962C8B-B14F-4D97-AF65-F5344CB8AC3E}">
        <p14:creationId xmlns:p14="http://schemas.microsoft.com/office/powerpoint/2010/main" val="38663828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What Happens Next?</a:t>
            </a:r>
          </a:p>
        </p:txBody>
      </p:sp>
      <p:pic>
        <p:nvPicPr>
          <p:cNvPr id="1024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2713"/>
          <a:stretch/>
        </p:blipFill>
        <p:spPr bwMode="auto">
          <a:xfrm>
            <a:off x="8800638" y="1058133"/>
            <a:ext cx="3324036" cy="256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lnSpcReduction="10000"/>
          </a:bodyPr>
          <a:lstStyle/>
          <a:p>
            <a:endParaRPr lang="en-US" sz="3200" b="1" dirty="0"/>
          </a:p>
          <a:p>
            <a:pPr marL="0" indent="0">
              <a:buNone/>
            </a:pPr>
            <a:r>
              <a:rPr lang="en-US" sz="3200" b="1" dirty="0" smtClean="0"/>
              <a:t>Fall 2022: 		</a:t>
            </a:r>
            <a:r>
              <a:rPr lang="en-US" sz="3200" dirty="0" smtClean="0"/>
              <a:t>ISER Training/Development</a:t>
            </a:r>
          </a:p>
          <a:p>
            <a:pPr marL="0" indent="0">
              <a:buNone/>
            </a:pPr>
            <a:r>
              <a:rPr lang="en-US" sz="3200" b="1" dirty="0" smtClean="0">
                <a:solidFill>
                  <a:schemeClr val="accent1"/>
                </a:solidFill>
              </a:rPr>
              <a:t>Dec. 15, 2024:   	ISER Due to ACCJC </a:t>
            </a:r>
            <a:endParaRPr lang="en-US" sz="3200" b="1" dirty="0">
              <a:solidFill>
                <a:schemeClr val="accent1"/>
              </a:solidFill>
            </a:endParaRPr>
          </a:p>
          <a:p>
            <a:pPr marL="0" indent="0">
              <a:buNone/>
            </a:pPr>
            <a:r>
              <a:rPr lang="en-US" sz="3200" b="1" dirty="0" smtClean="0"/>
              <a:t>Spring 2025:       	</a:t>
            </a:r>
            <a:r>
              <a:rPr lang="en-US" sz="3200" dirty="0" smtClean="0"/>
              <a:t>Team </a:t>
            </a:r>
            <a:r>
              <a:rPr lang="en-US" sz="3200" dirty="0"/>
              <a:t>ISER Review </a:t>
            </a:r>
            <a:r>
              <a:rPr lang="en-US" sz="3200" i="1" dirty="0" smtClean="0"/>
              <a:t>(peer review)</a:t>
            </a:r>
            <a:endParaRPr lang="en-US" sz="3200" i="1" dirty="0"/>
          </a:p>
          <a:p>
            <a:pPr marL="0" indent="0">
              <a:buNone/>
            </a:pPr>
            <a:r>
              <a:rPr lang="en-US" sz="3200" b="1" dirty="0" smtClean="0"/>
              <a:t>Fall 2025: </a:t>
            </a:r>
            <a:r>
              <a:rPr lang="en-US" sz="3200" dirty="0" smtClean="0"/>
              <a:t>		Focused </a:t>
            </a:r>
            <a:r>
              <a:rPr lang="en-US" sz="3200" dirty="0"/>
              <a:t>Site </a:t>
            </a:r>
            <a:r>
              <a:rPr lang="en-US" sz="3200" dirty="0" smtClean="0"/>
              <a:t>Visit </a:t>
            </a:r>
            <a:r>
              <a:rPr lang="en-US" sz="3200" i="1" dirty="0" smtClean="0"/>
              <a:t>(peer review)</a:t>
            </a:r>
            <a:endParaRPr lang="en-US" sz="3200" i="1" dirty="0"/>
          </a:p>
          <a:p>
            <a:pPr marL="0" indent="0">
              <a:buNone/>
            </a:pPr>
            <a:r>
              <a:rPr lang="en-US" sz="3200" b="1" dirty="0" smtClean="0"/>
              <a:t>January 2026:</a:t>
            </a:r>
            <a:r>
              <a:rPr lang="en-US" sz="3200" dirty="0" smtClean="0"/>
              <a:t>    	Commission </a:t>
            </a:r>
            <a:r>
              <a:rPr lang="en-US" sz="3200" dirty="0"/>
              <a:t>decision</a:t>
            </a:r>
          </a:p>
          <a:p>
            <a:pPr marL="0" indent="0">
              <a:buNone/>
            </a:pPr>
            <a:endParaRPr lang="en-US" sz="3200" b="1" dirty="0"/>
          </a:p>
          <a:p>
            <a:pPr marL="0" indent="0">
              <a:buNone/>
            </a:pPr>
            <a:r>
              <a:rPr lang="en-US" sz="3200" b="1" dirty="0"/>
              <a:t>Throughout the process:</a:t>
            </a:r>
            <a:r>
              <a:rPr lang="en-US" sz="3200" dirty="0"/>
              <a:t>  ACCJC training &amp; support</a:t>
            </a:r>
          </a:p>
          <a:p>
            <a:endParaRPr lang="en-US" sz="3200" dirty="0"/>
          </a:p>
          <a:p>
            <a:pPr marL="0" indent="0">
              <a:buNone/>
            </a:pPr>
            <a:endParaRPr lang="en-US" dirty="0"/>
          </a:p>
          <a:p>
            <a:pPr lvl="2"/>
            <a:endParaRPr lang="en-US" dirty="0"/>
          </a:p>
        </p:txBody>
      </p:sp>
    </p:spTree>
    <p:extLst>
      <p:ext uri="{BB962C8B-B14F-4D97-AF65-F5344CB8AC3E}">
        <p14:creationId xmlns:p14="http://schemas.microsoft.com/office/powerpoint/2010/main" val="1153222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7" y="1762860"/>
            <a:ext cx="11071301" cy="3277491"/>
          </a:xfrm>
        </p:spPr>
        <p:txBody>
          <a:bodyPr>
            <a:normAutofit/>
          </a:bodyPr>
          <a:lstStyle/>
          <a:p>
            <a:pPr algn="ctr"/>
            <a:r>
              <a:rPr lang="en-US" b="1" dirty="0"/>
              <a:t>Remaining Questions and </a:t>
            </a:r>
            <a:r>
              <a:rPr lang="en-US" b="1" dirty="0" smtClean="0"/>
              <a:t>Comments</a:t>
            </a:r>
            <a:br>
              <a:rPr lang="en-US" b="1" dirty="0" smtClean="0"/>
            </a:br>
            <a:r>
              <a:rPr lang="en-US" b="1" dirty="0"/>
              <a:t/>
            </a:r>
            <a:br>
              <a:rPr lang="en-US" b="1" dirty="0"/>
            </a:br>
            <a:r>
              <a:rPr lang="en-US" b="1" dirty="0" smtClean="0"/>
              <a:t>&amp; </a:t>
            </a:r>
            <a:br>
              <a:rPr lang="en-US" b="1" dirty="0" smtClean="0"/>
            </a:br>
            <a:r>
              <a:rPr lang="en-US" b="1" dirty="0"/>
              <a:t/>
            </a:r>
            <a:br>
              <a:rPr lang="en-US" b="1" dirty="0"/>
            </a:br>
            <a:r>
              <a:rPr lang="en-US" b="1" dirty="0" smtClean="0"/>
              <a:t>THANK YOU! </a:t>
            </a:r>
            <a:endParaRPr lang="en-US" dirty="0"/>
          </a:p>
        </p:txBody>
      </p:sp>
    </p:spTree>
    <p:extLst>
      <p:ext uri="{BB962C8B-B14F-4D97-AF65-F5344CB8AC3E}">
        <p14:creationId xmlns:p14="http://schemas.microsoft.com/office/powerpoint/2010/main" val="1973391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t>What is Accreditation?</a:t>
            </a:r>
            <a:endParaRPr lang="en-US" sz="4800" b="1" dirty="0"/>
          </a:p>
        </p:txBody>
      </p:sp>
      <p:sp>
        <p:nvSpPr>
          <p:cNvPr id="3" name="Content Placeholder 2"/>
          <p:cNvSpPr>
            <a:spLocks noGrp="1"/>
          </p:cNvSpPr>
          <p:nvPr>
            <p:ph idx="1"/>
          </p:nvPr>
        </p:nvSpPr>
        <p:spPr>
          <a:xfrm>
            <a:off x="514354" y="2019713"/>
            <a:ext cx="8221971" cy="2295663"/>
          </a:xfrm>
        </p:spPr>
        <p:txBody>
          <a:bodyPr>
            <a:normAutofit/>
          </a:bodyPr>
          <a:lstStyle/>
          <a:p>
            <a:pPr marL="0" indent="0">
              <a:buNone/>
            </a:pPr>
            <a:r>
              <a:rPr lang="en-US" sz="3200" dirty="0"/>
              <a:t>In 1 to 3 words </a:t>
            </a:r>
            <a:r>
              <a:rPr lang="en-US" sz="3200" dirty="0" smtClean="0"/>
              <a:t>describe accreditation:</a:t>
            </a:r>
            <a:endParaRPr lang="en-US" sz="3200" dirty="0"/>
          </a:p>
        </p:txBody>
      </p:sp>
      <p:sp>
        <p:nvSpPr>
          <p:cNvPr id="6" name="TextBox 5"/>
          <p:cNvSpPr txBox="1"/>
          <p:nvPr/>
        </p:nvSpPr>
        <p:spPr>
          <a:xfrm>
            <a:off x="1683505" y="3406252"/>
            <a:ext cx="437940" cy="748988"/>
          </a:xfrm>
          <a:prstGeom prst="rect">
            <a:avLst/>
          </a:prstGeom>
          <a:noFill/>
        </p:spPr>
        <p:txBody>
          <a:bodyPr wrap="none" rtlCol="0">
            <a:spAutoFit/>
          </a:bodyPr>
          <a:lstStyle/>
          <a:p>
            <a:r>
              <a:rPr lang="en-US" sz="4267" dirty="0">
                <a:solidFill>
                  <a:schemeClr val="bg2"/>
                </a:solidFill>
              </a:rPr>
              <a:t>?</a:t>
            </a:r>
          </a:p>
        </p:txBody>
      </p:sp>
      <p:sp>
        <p:nvSpPr>
          <p:cNvPr id="7" name="TextBox 6"/>
          <p:cNvSpPr txBox="1"/>
          <p:nvPr/>
        </p:nvSpPr>
        <p:spPr>
          <a:xfrm>
            <a:off x="3403617" y="3406252"/>
            <a:ext cx="437940" cy="748988"/>
          </a:xfrm>
          <a:prstGeom prst="rect">
            <a:avLst/>
          </a:prstGeom>
          <a:noFill/>
        </p:spPr>
        <p:txBody>
          <a:bodyPr wrap="none" rtlCol="0">
            <a:spAutoFit/>
          </a:bodyPr>
          <a:lstStyle/>
          <a:p>
            <a:r>
              <a:rPr lang="en-US" sz="4267" dirty="0">
                <a:solidFill>
                  <a:schemeClr val="bg2"/>
                </a:solidFill>
              </a:rPr>
              <a:t>?</a:t>
            </a:r>
          </a:p>
        </p:txBody>
      </p:sp>
      <p:sp>
        <p:nvSpPr>
          <p:cNvPr id="8" name="TextBox 7"/>
          <p:cNvSpPr txBox="1"/>
          <p:nvPr/>
        </p:nvSpPr>
        <p:spPr>
          <a:xfrm>
            <a:off x="5100582" y="3406252"/>
            <a:ext cx="437940" cy="748988"/>
          </a:xfrm>
          <a:prstGeom prst="rect">
            <a:avLst/>
          </a:prstGeom>
          <a:noFill/>
        </p:spPr>
        <p:txBody>
          <a:bodyPr wrap="none" rtlCol="0">
            <a:spAutoFit/>
          </a:bodyPr>
          <a:lstStyle/>
          <a:p>
            <a:r>
              <a:rPr lang="en-US" sz="4267" dirty="0">
                <a:solidFill>
                  <a:schemeClr val="bg2"/>
                </a:solidFill>
              </a:rPr>
              <a:t>?</a:t>
            </a:r>
          </a:p>
        </p:txBody>
      </p:sp>
      <p:cxnSp>
        <p:nvCxnSpPr>
          <p:cNvPr id="9" name="Straight Connector 8"/>
          <p:cNvCxnSpPr/>
          <p:nvPr/>
        </p:nvCxnSpPr>
        <p:spPr>
          <a:xfrm>
            <a:off x="1302040" y="418595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95062" y="418595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89509" y="4185952"/>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41122" y="2771381"/>
            <a:ext cx="2808076" cy="502766"/>
          </a:xfrm>
          <a:prstGeom prst="rect">
            <a:avLst/>
          </a:prstGeom>
          <a:noFill/>
        </p:spPr>
        <p:txBody>
          <a:bodyPr wrap="none" rtlCol="0">
            <a:spAutoFit/>
          </a:bodyPr>
          <a:lstStyle/>
          <a:p>
            <a:r>
              <a:rPr lang="en-US" sz="2667" b="1" dirty="0" smtClean="0"/>
              <a:t>Accreditation is….:</a:t>
            </a:r>
            <a:endParaRPr lang="en-US" sz="2667" b="1" dirty="0"/>
          </a:p>
        </p:txBody>
      </p:sp>
      <p:pic>
        <p:nvPicPr>
          <p:cNvPr id="5" name="Picture 4"/>
          <p:cNvPicPr>
            <a:picLocks noChangeAspect="1"/>
          </p:cNvPicPr>
          <p:nvPr/>
        </p:nvPicPr>
        <p:blipFill>
          <a:blip r:embed="rId3"/>
          <a:stretch>
            <a:fillRect/>
          </a:stretch>
        </p:blipFill>
        <p:spPr>
          <a:xfrm>
            <a:off x="7402056" y="2620351"/>
            <a:ext cx="3682303" cy="1780186"/>
          </a:xfrm>
          <a:prstGeom prst="rect">
            <a:avLst/>
          </a:prstGeom>
        </p:spPr>
      </p:pic>
    </p:spTree>
    <p:extLst>
      <p:ext uri="{BB962C8B-B14F-4D97-AF65-F5344CB8AC3E}">
        <p14:creationId xmlns:p14="http://schemas.microsoft.com/office/powerpoint/2010/main" val="162819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mn-lt"/>
              </a:rPr>
              <a:t>What is Accreditation</a:t>
            </a:r>
            <a:endParaRPr lang="en-US" b="1" dirty="0">
              <a:latin typeface="+mn-lt"/>
            </a:endParaRPr>
          </a:p>
        </p:txBody>
      </p:sp>
      <p:sp>
        <p:nvSpPr>
          <p:cNvPr id="6" name="Content Placeholder 5"/>
          <p:cNvSpPr>
            <a:spLocks noGrp="1"/>
          </p:cNvSpPr>
          <p:nvPr>
            <p:ph idx="1"/>
          </p:nvPr>
        </p:nvSpPr>
        <p:spPr>
          <a:xfrm>
            <a:off x="702128" y="1825625"/>
            <a:ext cx="10787743" cy="4145805"/>
          </a:xfrm>
        </p:spPr>
        <p:txBody>
          <a:bodyPr>
            <a:normAutofit/>
          </a:bodyPr>
          <a:lstStyle/>
          <a:p>
            <a:pPr marL="0" lvl="0" indent="0">
              <a:buNone/>
            </a:pPr>
            <a:r>
              <a:rPr lang="en-US" sz="2400" dirty="0">
                <a:solidFill>
                  <a:prstClr val="black"/>
                </a:solidFill>
              </a:rPr>
              <a:t>Accreditation is a </a:t>
            </a:r>
            <a:r>
              <a:rPr lang="en-US" sz="2400" b="1" dirty="0">
                <a:solidFill>
                  <a:prstClr val="black"/>
                </a:solidFill>
              </a:rPr>
              <a:t>practice </a:t>
            </a:r>
            <a:r>
              <a:rPr lang="en-US" sz="2400" dirty="0">
                <a:solidFill>
                  <a:prstClr val="black"/>
                </a:solidFill>
              </a:rPr>
              <a:t>of academic quality control</a:t>
            </a:r>
          </a:p>
          <a:p>
            <a:pPr lvl="1"/>
            <a:r>
              <a:rPr lang="en-US" b="1" dirty="0">
                <a:solidFill>
                  <a:prstClr val="black"/>
                </a:solidFill>
              </a:rPr>
              <a:t>Promotes</a:t>
            </a:r>
            <a:r>
              <a:rPr lang="en-US" dirty="0">
                <a:solidFill>
                  <a:prstClr val="black"/>
                </a:solidFill>
              </a:rPr>
              <a:t> institutional excellence through application</a:t>
            </a:r>
            <a:r>
              <a:rPr lang="en-US" b="1" dirty="0">
                <a:solidFill>
                  <a:prstClr val="black"/>
                </a:solidFill>
              </a:rPr>
              <a:t> </a:t>
            </a:r>
            <a:r>
              <a:rPr lang="en-US" dirty="0">
                <a:solidFill>
                  <a:prstClr val="black"/>
                </a:solidFill>
              </a:rPr>
              <a:t>of standards</a:t>
            </a:r>
          </a:p>
          <a:p>
            <a:pPr lvl="1"/>
            <a:r>
              <a:rPr lang="en-US" b="1" dirty="0">
                <a:solidFill>
                  <a:prstClr val="black"/>
                </a:solidFill>
              </a:rPr>
              <a:t>Advances</a:t>
            </a:r>
            <a:r>
              <a:rPr lang="en-US" dirty="0">
                <a:solidFill>
                  <a:prstClr val="black"/>
                </a:solidFill>
              </a:rPr>
              <a:t> meaningful and effective </a:t>
            </a:r>
            <a:r>
              <a:rPr lang="en-US" b="1" dirty="0">
                <a:solidFill>
                  <a:prstClr val="black"/>
                </a:solidFill>
              </a:rPr>
              <a:t>student learning and achievement</a:t>
            </a:r>
          </a:p>
          <a:p>
            <a:pPr lvl="1"/>
            <a:r>
              <a:rPr lang="en-US" b="1" dirty="0">
                <a:solidFill>
                  <a:prstClr val="black"/>
                </a:solidFill>
              </a:rPr>
              <a:t>Provides </a:t>
            </a:r>
            <a:r>
              <a:rPr lang="en-US" dirty="0">
                <a:solidFill>
                  <a:prstClr val="black"/>
                </a:solidFill>
              </a:rPr>
              <a:t>assurance to students, general public, &amp; others of quality of educational offerings</a:t>
            </a:r>
            <a:endParaRPr lang="en-US" b="1" dirty="0">
              <a:solidFill>
                <a:prstClr val="black"/>
              </a:solidFill>
            </a:endParaRPr>
          </a:p>
          <a:p>
            <a:pPr marL="0" indent="0">
              <a:buNone/>
            </a:pPr>
            <a:endParaRPr lang="en-US" sz="1400" dirty="0" smtClean="0"/>
          </a:p>
          <a:p>
            <a:pPr marL="0" indent="0">
              <a:buNone/>
            </a:pPr>
            <a:r>
              <a:rPr lang="en-US" sz="2400" dirty="0" smtClean="0"/>
              <a:t>In </a:t>
            </a:r>
            <a:r>
              <a:rPr lang="en-US" sz="2400" dirty="0"/>
              <a:t>the </a:t>
            </a:r>
            <a:r>
              <a:rPr lang="en-US" sz="2400" b="1" dirty="0"/>
              <a:t>United States </a:t>
            </a:r>
            <a:r>
              <a:rPr lang="en-US" sz="2400" dirty="0"/>
              <a:t>we are fortunate that this is a </a:t>
            </a:r>
            <a:r>
              <a:rPr lang="en-US" sz="2400" b="1" dirty="0" smtClean="0"/>
              <a:t>peer review </a:t>
            </a:r>
            <a:r>
              <a:rPr lang="en-US" sz="2400" b="1" dirty="0"/>
              <a:t>driven process</a:t>
            </a:r>
            <a:r>
              <a:rPr lang="en-US" sz="2400" dirty="0"/>
              <a:t>. In many other countries, colleges  and universities are recognized by a government education agency, such as the Ministry of Education.</a:t>
            </a:r>
          </a:p>
        </p:txBody>
      </p:sp>
      <p:pic>
        <p:nvPicPr>
          <p:cNvPr id="2050" name="Picture 2" descr="Quality Assurance Roles on the Project - PM T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9403" y="5146635"/>
            <a:ext cx="2698367" cy="124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41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95" y="1581884"/>
            <a:ext cx="11052765" cy="596900"/>
          </a:xfrm>
        </p:spPr>
        <p:txBody>
          <a:bodyPr>
            <a:noAutofit/>
          </a:bodyPr>
          <a:lstStyle/>
          <a:p>
            <a:pPr algn="ctr"/>
            <a:r>
              <a:rPr lang="en-US" sz="4800" b="1" dirty="0"/>
              <a:t>Why </a:t>
            </a:r>
            <a:r>
              <a:rPr lang="en-US" sz="4800" b="1" dirty="0" smtClean="0"/>
              <a:t>Does Your College Seek Accreditation?</a:t>
            </a:r>
            <a:endParaRPr lang="en-US" sz="4800" b="1" dirty="0"/>
          </a:p>
        </p:txBody>
      </p:sp>
      <p:cxnSp>
        <p:nvCxnSpPr>
          <p:cNvPr id="9" name="Straight Connector 8"/>
          <p:cNvCxnSpPr/>
          <p:nvPr/>
        </p:nvCxnSpPr>
        <p:spPr>
          <a:xfrm>
            <a:off x="3645484" y="4312371"/>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38507" y="4312371"/>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32954" y="4312371"/>
            <a:ext cx="12875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378311" y="2523424"/>
            <a:ext cx="2921056" cy="502766"/>
          </a:xfrm>
          <a:prstGeom prst="rect">
            <a:avLst/>
          </a:prstGeom>
          <a:noFill/>
        </p:spPr>
        <p:txBody>
          <a:bodyPr wrap="none" rtlCol="0">
            <a:spAutoFit/>
          </a:bodyPr>
          <a:lstStyle/>
          <a:p>
            <a:pPr algn="ctr"/>
            <a:r>
              <a:rPr lang="en-US" sz="2667" b="1" dirty="0" smtClean="0"/>
              <a:t>Top Three Reasons:</a:t>
            </a:r>
            <a:endParaRPr lang="en-US" sz="2667" b="1" dirty="0"/>
          </a:p>
        </p:txBody>
      </p:sp>
      <p:sp>
        <p:nvSpPr>
          <p:cNvPr id="14" name="TextBox 13"/>
          <p:cNvSpPr txBox="1"/>
          <p:nvPr/>
        </p:nvSpPr>
        <p:spPr>
          <a:xfrm>
            <a:off x="4026949" y="3532671"/>
            <a:ext cx="437940" cy="748988"/>
          </a:xfrm>
          <a:prstGeom prst="rect">
            <a:avLst/>
          </a:prstGeom>
          <a:noFill/>
        </p:spPr>
        <p:txBody>
          <a:bodyPr wrap="none" rtlCol="0">
            <a:spAutoFit/>
          </a:bodyPr>
          <a:lstStyle/>
          <a:p>
            <a:pPr algn="ctr"/>
            <a:r>
              <a:rPr lang="en-US" sz="4267" dirty="0">
                <a:solidFill>
                  <a:schemeClr val="bg2"/>
                </a:solidFill>
              </a:rPr>
              <a:t>?</a:t>
            </a:r>
          </a:p>
        </p:txBody>
      </p:sp>
      <p:sp>
        <p:nvSpPr>
          <p:cNvPr id="15" name="TextBox 14"/>
          <p:cNvSpPr txBox="1"/>
          <p:nvPr/>
        </p:nvSpPr>
        <p:spPr>
          <a:xfrm>
            <a:off x="5747061" y="3532671"/>
            <a:ext cx="437940" cy="748988"/>
          </a:xfrm>
          <a:prstGeom prst="rect">
            <a:avLst/>
          </a:prstGeom>
          <a:noFill/>
        </p:spPr>
        <p:txBody>
          <a:bodyPr wrap="none" rtlCol="0">
            <a:spAutoFit/>
          </a:bodyPr>
          <a:lstStyle/>
          <a:p>
            <a:pPr algn="ctr"/>
            <a:r>
              <a:rPr lang="en-US" sz="4267" dirty="0">
                <a:solidFill>
                  <a:schemeClr val="bg2"/>
                </a:solidFill>
              </a:rPr>
              <a:t>?</a:t>
            </a:r>
          </a:p>
        </p:txBody>
      </p:sp>
      <p:sp>
        <p:nvSpPr>
          <p:cNvPr id="16" name="TextBox 15"/>
          <p:cNvSpPr txBox="1"/>
          <p:nvPr/>
        </p:nvSpPr>
        <p:spPr>
          <a:xfrm>
            <a:off x="7444027" y="3532671"/>
            <a:ext cx="437940" cy="748988"/>
          </a:xfrm>
          <a:prstGeom prst="rect">
            <a:avLst/>
          </a:prstGeom>
          <a:noFill/>
        </p:spPr>
        <p:txBody>
          <a:bodyPr wrap="none" rtlCol="0">
            <a:spAutoFit/>
          </a:bodyPr>
          <a:lstStyle/>
          <a:p>
            <a:pPr algn="ctr"/>
            <a:r>
              <a:rPr lang="en-US" sz="4267" dirty="0">
                <a:solidFill>
                  <a:schemeClr val="bg2"/>
                </a:solidFill>
              </a:rPr>
              <a:t>?</a:t>
            </a:r>
          </a:p>
        </p:txBody>
      </p:sp>
      <p:pic>
        <p:nvPicPr>
          <p:cNvPr id="3" name="Picture 2"/>
          <p:cNvPicPr>
            <a:picLocks noChangeAspect="1"/>
          </p:cNvPicPr>
          <p:nvPr/>
        </p:nvPicPr>
        <p:blipFill>
          <a:blip r:embed="rId3"/>
          <a:stretch>
            <a:fillRect/>
          </a:stretch>
        </p:blipFill>
        <p:spPr>
          <a:xfrm>
            <a:off x="8554071" y="3727596"/>
            <a:ext cx="3237257" cy="2481287"/>
          </a:xfrm>
          <a:prstGeom prst="rect">
            <a:avLst/>
          </a:prstGeom>
        </p:spPr>
      </p:pic>
    </p:spTree>
    <p:extLst>
      <p:ext uri="{BB962C8B-B14F-4D97-AF65-F5344CB8AC3E}">
        <p14:creationId xmlns:p14="http://schemas.microsoft.com/office/powerpoint/2010/main" val="1806002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3029" y="1075404"/>
            <a:ext cx="2963768" cy="596900"/>
          </a:xfrm>
        </p:spPr>
        <p:txBody>
          <a:bodyPr>
            <a:normAutofit fontScale="90000"/>
          </a:bodyPr>
          <a:lstStyle/>
          <a:p>
            <a:r>
              <a:rPr lang="en-US" b="1" dirty="0"/>
              <a:t>Why Bother?</a:t>
            </a:r>
          </a:p>
        </p:txBody>
      </p:sp>
      <p:pic>
        <p:nvPicPr>
          <p:cNvPr id="6" name="Picture 5"/>
          <p:cNvPicPr>
            <a:picLocks noChangeAspect="1"/>
          </p:cNvPicPr>
          <p:nvPr/>
        </p:nvPicPr>
        <p:blipFill rotWithShape="1">
          <a:blip r:embed="rId3"/>
          <a:srcRect t="11434"/>
          <a:stretch/>
        </p:blipFill>
        <p:spPr>
          <a:xfrm>
            <a:off x="6129106" y="1818251"/>
            <a:ext cx="5511615" cy="3805233"/>
          </a:xfrm>
          <a:prstGeom prst="rect">
            <a:avLst/>
          </a:prstGeom>
        </p:spPr>
      </p:pic>
      <p:sp>
        <p:nvSpPr>
          <p:cNvPr id="4" name="Rectangle 3"/>
          <p:cNvSpPr/>
          <p:nvPr/>
        </p:nvSpPr>
        <p:spPr>
          <a:xfrm>
            <a:off x="212271" y="1863143"/>
            <a:ext cx="6129105" cy="3785652"/>
          </a:xfrm>
          <a:prstGeom prst="rect">
            <a:avLst/>
          </a:prstGeom>
        </p:spPr>
        <p:txBody>
          <a:bodyPr wrap="square">
            <a:spAutoFit/>
          </a:bodyPr>
          <a:lstStyle/>
          <a:p>
            <a:pPr marL="342900" indent="-342900">
              <a:buFont typeface="Wingdings" panose="05000000000000000000" pitchFamily="2" charset="2"/>
              <a:buChar char="Ø"/>
            </a:pPr>
            <a:r>
              <a:rPr lang="en-US" sz="2400" dirty="0" smtClean="0"/>
              <a:t>Access to Title IV (Federal Student Aid) </a:t>
            </a:r>
            <a:endParaRPr lang="en-US" sz="2400" dirty="0"/>
          </a:p>
          <a:p>
            <a:pPr marL="342900" indent="-342900">
              <a:buFont typeface="Wingdings" panose="05000000000000000000" pitchFamily="2" charset="2"/>
              <a:buChar char="Ø"/>
            </a:pPr>
            <a:r>
              <a:rPr lang="en-US" sz="2400" dirty="0" smtClean="0"/>
              <a:t>Credibility to degrees and credentials (transfer &amp; employment) </a:t>
            </a:r>
            <a:endParaRPr lang="en-US" sz="2400" dirty="0"/>
          </a:p>
          <a:p>
            <a:pPr marL="342900" indent="-342900">
              <a:buFont typeface="Wingdings" panose="05000000000000000000" pitchFamily="2" charset="2"/>
              <a:buChar char="Ø"/>
            </a:pPr>
            <a:r>
              <a:rPr lang="en-US" sz="2400" dirty="0"/>
              <a:t>Assure quality to the public and students</a:t>
            </a:r>
          </a:p>
          <a:p>
            <a:pPr marL="342900" indent="-342900">
              <a:buFont typeface="Wingdings" panose="05000000000000000000" pitchFamily="2" charset="2"/>
              <a:buChar char="Ø"/>
            </a:pPr>
            <a:r>
              <a:rPr lang="en-US" sz="2400" dirty="0" smtClean="0"/>
              <a:t>Stimulates institutional innovation and improvement</a:t>
            </a:r>
            <a:endParaRPr lang="en-US" sz="2400" dirty="0"/>
          </a:p>
          <a:p>
            <a:pPr marL="342900" indent="-342900">
              <a:buFont typeface="Wingdings" panose="05000000000000000000" pitchFamily="2" charset="2"/>
              <a:buChar char="Ø"/>
            </a:pPr>
            <a:r>
              <a:rPr lang="en-US" sz="2400" dirty="0"/>
              <a:t>Provides quality assurance to students, the public, and other institutions that </a:t>
            </a:r>
            <a:r>
              <a:rPr lang="en-US" sz="2400" dirty="0" smtClean="0"/>
              <a:t>you are </a:t>
            </a:r>
            <a:r>
              <a:rPr lang="en-US" sz="2400" dirty="0"/>
              <a:t>achieving </a:t>
            </a:r>
            <a:r>
              <a:rPr lang="en-US" sz="2400" dirty="0" smtClean="0"/>
              <a:t>your mission </a:t>
            </a:r>
            <a:endParaRPr lang="en-US" sz="2400" dirty="0"/>
          </a:p>
          <a:p>
            <a:endParaRPr lang="en-US" sz="2400" dirty="0"/>
          </a:p>
        </p:txBody>
      </p:sp>
    </p:spTree>
    <p:extLst>
      <p:ext uri="{BB962C8B-B14F-4D97-AF65-F5344CB8AC3E}">
        <p14:creationId xmlns:p14="http://schemas.microsoft.com/office/powerpoint/2010/main" val="2323728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2423</TotalTime>
  <Words>4156</Words>
  <Application>Microsoft Office PowerPoint</Application>
  <PresentationFormat>Widescreen</PresentationFormat>
  <Paragraphs>588</Paragraphs>
  <Slides>53</Slides>
  <Notes>53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53</vt:i4>
      </vt:variant>
    </vt:vector>
  </HeadingPairs>
  <TitlesOfParts>
    <vt:vector size="60" baseType="lpstr">
      <vt:lpstr>Arial</vt:lpstr>
      <vt:lpstr>Calibri</vt:lpstr>
      <vt:lpstr>Calibri Light</vt:lpstr>
      <vt:lpstr>Segoe UI</vt:lpstr>
      <vt:lpstr>Wingdings</vt:lpstr>
      <vt:lpstr>Office Theme</vt:lpstr>
      <vt:lpstr>1_Office Theme</vt:lpstr>
      <vt:lpstr>Institutional Self Evaluation Launch and Training</vt:lpstr>
      <vt:lpstr>Topics for Today </vt:lpstr>
      <vt:lpstr>Co-Facilitators</vt:lpstr>
      <vt:lpstr>Learning Outcomes</vt:lpstr>
      <vt:lpstr>Broader Context for Accreditation</vt:lpstr>
      <vt:lpstr>What is Accreditation?</vt:lpstr>
      <vt:lpstr>What is Accreditation</vt:lpstr>
      <vt:lpstr>Why Does Your College Seek Accreditation?</vt:lpstr>
      <vt:lpstr>Why Bother?</vt:lpstr>
      <vt:lpstr>Who ACCJC Accredits</vt:lpstr>
      <vt:lpstr>ACCJC Mission in Action</vt:lpstr>
      <vt:lpstr>Accreditation Cycle and Reports</vt:lpstr>
      <vt:lpstr>Overview: The Accreditation Evaluation Process</vt:lpstr>
      <vt:lpstr>PowerPoint Presentation</vt:lpstr>
      <vt:lpstr>Key Concepts Woven in the Standards</vt:lpstr>
      <vt:lpstr>Intended Outcomes</vt:lpstr>
      <vt:lpstr>Good Practices for the Self-Evaluation</vt:lpstr>
      <vt:lpstr>Developing the ISER</vt:lpstr>
      <vt:lpstr>Mindset for ISER Development</vt:lpstr>
      <vt:lpstr>Developing the ISER</vt:lpstr>
      <vt:lpstr>Comprehensive Peer Review</vt:lpstr>
      <vt:lpstr>Comprehensive Peer Review</vt:lpstr>
      <vt:lpstr>Formative/Summative Comprehensive Review Outcomes/Benefits</vt:lpstr>
      <vt:lpstr>Timeline for Comprehensive Review</vt:lpstr>
      <vt:lpstr>Approach (mindset) for Review</vt:lpstr>
      <vt:lpstr>    Outcomes     |      Innovations     |    Improvements</vt:lpstr>
      <vt:lpstr>Helpful Resources and Publications</vt:lpstr>
      <vt:lpstr>Discussion</vt:lpstr>
      <vt:lpstr>Nuts and Bolts:  Interpreting Standards &amp; Developing ISER</vt:lpstr>
      <vt:lpstr>Overview: The Accreditation Evaluation Process</vt:lpstr>
      <vt:lpstr>Key Resources:</vt:lpstr>
      <vt:lpstr>Major Steps: Institutional Self Evaluation Process</vt:lpstr>
      <vt:lpstr>Mission:  Framework for Reflection and Review</vt:lpstr>
      <vt:lpstr>PowerPoint Presentation</vt:lpstr>
      <vt:lpstr>Interpreting Individual Standards</vt:lpstr>
      <vt:lpstr>Interpreting Individual Standards</vt:lpstr>
      <vt:lpstr>PowerPoint Presentation</vt:lpstr>
      <vt:lpstr>Group Activity - Interpreting the Standards</vt:lpstr>
      <vt:lpstr>Share Out and Let’s Discuss</vt:lpstr>
      <vt:lpstr>Share Out and Let’s Discuss</vt:lpstr>
      <vt:lpstr>Share Out and Let’s Discuss </vt:lpstr>
      <vt:lpstr>Share Out and Let’s Discuss</vt:lpstr>
      <vt:lpstr>Pause and Reflect</vt:lpstr>
      <vt:lpstr>Interpreting Standards – Steps to Success</vt:lpstr>
      <vt:lpstr>Structure of the Report</vt:lpstr>
      <vt:lpstr>Structure of the Report</vt:lpstr>
      <vt:lpstr>Improvement Plans and the QFE</vt:lpstr>
      <vt:lpstr>Good Practices for Approaching the Report</vt:lpstr>
      <vt:lpstr>Good Practices for Evidence</vt:lpstr>
      <vt:lpstr>Heads Up – Distance Education</vt:lpstr>
      <vt:lpstr>ISER Guide and Template</vt:lpstr>
      <vt:lpstr>What Happens Next?</vt:lpstr>
      <vt:lpstr>Remaining Questions and Comments  &amp;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Gohar Momjian</cp:lastModifiedBy>
  <cp:revision>220</cp:revision>
  <cp:lastPrinted>2021-10-07T19:48:02Z</cp:lastPrinted>
  <dcterms:created xsi:type="dcterms:W3CDTF">2017-05-09T17:24:10Z</dcterms:created>
  <dcterms:modified xsi:type="dcterms:W3CDTF">2022-09-26T20:41:29Z</dcterms:modified>
</cp:coreProperties>
</file>