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80" r:id="rId5"/>
    <p:sldId id="279" r:id="rId6"/>
    <p:sldId id="281" r:id="rId7"/>
    <p:sldId id="276" r:id="rId8"/>
    <p:sldId id="282"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6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82" d="100"/>
          <a:sy n="82" d="100"/>
        </p:scale>
        <p:origin x="49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BEFF5A7-6C62-42D1-BBB5-3C92E509059A}" type="datetimeFigureOut">
              <a:rPr lang="en-US" smtClean="0"/>
              <a:t>3/1/2017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057906D-9FDE-4BAC-B46E-583FBC0A76BD}"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055612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FF5A7-6C62-42D1-BBB5-3C92E509059A}"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83400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FF5A7-6C62-42D1-BBB5-3C92E509059A}"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333675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EFF5A7-6C62-42D1-BBB5-3C92E509059A}"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1262833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BEFF5A7-6C62-42D1-BBB5-3C92E509059A}" type="datetimeFigureOut">
              <a:rPr lang="en-US" smtClean="0"/>
              <a:t>3/1/2017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057906D-9FDE-4BAC-B46E-583FBC0A76B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28288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EFF5A7-6C62-42D1-BBB5-3C92E509059A}"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168901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EFF5A7-6C62-42D1-BBB5-3C92E509059A}"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1419924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EFF5A7-6C62-42D1-BBB5-3C92E509059A}"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277254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FF5A7-6C62-42D1-BBB5-3C92E509059A}"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57906D-9FDE-4BAC-B46E-583FBC0A76BD}" type="slidenum">
              <a:rPr lang="en-US" smtClean="0"/>
              <a:t>‹#›</a:t>
            </a:fld>
            <a:endParaRPr lang="en-US"/>
          </a:p>
        </p:txBody>
      </p:sp>
    </p:spTree>
    <p:extLst>
      <p:ext uri="{BB962C8B-B14F-4D97-AF65-F5344CB8AC3E}">
        <p14:creationId xmlns:p14="http://schemas.microsoft.com/office/powerpoint/2010/main" val="312025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BEFF5A7-6C62-42D1-BBB5-3C92E509059A}" type="datetimeFigureOut">
              <a:rPr lang="en-US" smtClean="0"/>
              <a:t>3/1/2017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57906D-9FDE-4BAC-B46E-583FBC0A76B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196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BEFF5A7-6C62-42D1-BBB5-3C92E509059A}" type="datetimeFigureOut">
              <a:rPr lang="en-US" smtClean="0"/>
              <a:t>3/1/2017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57906D-9FDE-4BAC-B46E-583FBC0A76B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790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BEFF5A7-6C62-42D1-BBB5-3C92E509059A}" type="datetimeFigureOut">
              <a:rPr lang="en-US" smtClean="0"/>
              <a:t>3/1/2017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057906D-9FDE-4BAC-B46E-583FBC0A76B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5664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4625" y="1322852"/>
            <a:ext cx="9261290" cy="1050670"/>
          </a:xfrm>
        </p:spPr>
        <p:txBody>
          <a:bodyPr/>
          <a:lstStyle/>
          <a:p>
            <a:r>
              <a:rPr lang="en-US" dirty="0" smtClean="0"/>
              <a:t> </a:t>
            </a:r>
            <a:r>
              <a:rPr lang="en-US" sz="6000" dirty="0" smtClean="0"/>
              <a:t>Accreditation update</a:t>
            </a:r>
            <a:endParaRPr lang="en-US" sz="6000" dirty="0"/>
          </a:p>
        </p:txBody>
      </p:sp>
      <p:sp>
        <p:nvSpPr>
          <p:cNvPr id="3" name="Subtitle 2"/>
          <p:cNvSpPr>
            <a:spLocks noGrp="1"/>
          </p:cNvSpPr>
          <p:nvPr>
            <p:ph type="subTitle" idx="1"/>
          </p:nvPr>
        </p:nvSpPr>
        <p:spPr>
          <a:xfrm>
            <a:off x="2491110" y="2216315"/>
            <a:ext cx="6831673" cy="913920"/>
          </a:xfrm>
        </p:spPr>
        <p:txBody>
          <a:bodyPr/>
          <a:lstStyle/>
          <a:p>
            <a:r>
              <a:rPr lang="en-US" dirty="0" smtClean="0"/>
              <a:t>REPORT TO THE YCCD BOARD OF </a:t>
            </a:r>
            <a:r>
              <a:rPr lang="en-US" dirty="0" smtClean="0"/>
              <a:t>TRUSTEES</a:t>
            </a:r>
          </a:p>
          <a:p>
            <a:r>
              <a:rPr lang="en-US" dirty="0" smtClean="0"/>
              <a:t>MARCH 9, 2017</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9083" y="4756452"/>
            <a:ext cx="1353401" cy="74914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9355" y="3266985"/>
            <a:ext cx="4577784" cy="2051925"/>
          </a:xfrm>
          <a:prstGeom prst="rect">
            <a:avLst/>
          </a:prstGeom>
          <a:ln>
            <a:noFill/>
          </a:ln>
          <a:effectLst>
            <a:softEdge rad="112500"/>
          </a:effectLst>
        </p:spPr>
      </p:pic>
    </p:spTree>
    <p:extLst>
      <p:ext uri="{BB962C8B-B14F-4D97-AF65-F5344CB8AC3E}">
        <p14:creationId xmlns:p14="http://schemas.microsoft.com/office/powerpoint/2010/main" val="2120143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Leads &amp; Standards Chairs</a:t>
            </a:r>
            <a:endParaRPr lang="en-US" dirty="0"/>
          </a:p>
        </p:txBody>
      </p:sp>
      <p:sp>
        <p:nvSpPr>
          <p:cNvPr id="3" name="Content Placeholder 2"/>
          <p:cNvSpPr>
            <a:spLocks noGrp="1"/>
          </p:cNvSpPr>
          <p:nvPr>
            <p:ph idx="1"/>
          </p:nvPr>
        </p:nvSpPr>
        <p:spPr>
          <a:xfrm>
            <a:off x="1371600" y="1582057"/>
            <a:ext cx="9601200" cy="4285343"/>
          </a:xfrm>
        </p:spPr>
        <p:txBody>
          <a:bodyPr>
            <a:normAutofit fontScale="92500" lnSpcReduction="10000"/>
          </a:bodyPr>
          <a:lstStyle/>
          <a:p>
            <a:r>
              <a:rPr lang="en-US" b="1" dirty="0" smtClean="0"/>
              <a:t>Accreditation Leads:</a:t>
            </a:r>
          </a:p>
          <a:p>
            <a:pPr lvl="1"/>
            <a:r>
              <a:rPr lang="en-US" dirty="0" smtClean="0"/>
              <a:t>Dr. Al Konuwa, Accreditation Liaison Officer</a:t>
            </a:r>
          </a:p>
          <a:p>
            <a:pPr lvl="1"/>
            <a:r>
              <a:rPr lang="en-US" dirty="0" smtClean="0"/>
              <a:t>Professor Julie Brown, Faculty Co-Chair</a:t>
            </a:r>
          </a:p>
          <a:p>
            <a:r>
              <a:rPr lang="en-US" b="1" dirty="0" smtClean="0"/>
              <a:t>Standard Chairs</a:t>
            </a:r>
            <a:endParaRPr lang="en-US" b="1" dirty="0"/>
          </a:p>
          <a:p>
            <a:pPr lvl="1"/>
            <a:r>
              <a:rPr lang="en-US" dirty="0" smtClean="0"/>
              <a:t>Standard </a:t>
            </a:r>
            <a:r>
              <a:rPr lang="en-US" dirty="0"/>
              <a:t>I: Mission, Academic Quality and Institutional Effectiveness, and </a:t>
            </a:r>
            <a:r>
              <a:rPr lang="en-US" dirty="0" smtClean="0"/>
              <a:t>Integrity</a:t>
            </a:r>
          </a:p>
          <a:p>
            <a:pPr lvl="2">
              <a:buFont typeface="Wingdings" panose="05000000000000000000" pitchFamily="2" charset="2"/>
              <a:buChar char="Ø"/>
            </a:pPr>
            <a:r>
              <a:rPr lang="en-US" dirty="0" smtClean="0"/>
              <a:t>Dr. Siria Martinez and Dena Martin</a:t>
            </a:r>
          </a:p>
          <a:p>
            <a:pPr lvl="1"/>
            <a:r>
              <a:rPr lang="en-US" dirty="0" smtClean="0"/>
              <a:t>Standard </a:t>
            </a:r>
            <a:r>
              <a:rPr lang="en-US" dirty="0"/>
              <a:t>II: Student Learning Programs and </a:t>
            </a:r>
            <a:r>
              <a:rPr lang="en-US" dirty="0" smtClean="0"/>
              <a:t>Services</a:t>
            </a:r>
          </a:p>
          <a:p>
            <a:pPr lvl="2">
              <a:buFont typeface="Wingdings" panose="05000000000000000000" pitchFamily="2" charset="2"/>
              <a:buChar char="Ø"/>
            </a:pPr>
            <a:r>
              <a:rPr lang="en-US" dirty="0"/>
              <a:t>Prof. </a:t>
            </a:r>
            <a:r>
              <a:rPr lang="en-US" dirty="0" smtClean="0"/>
              <a:t>Christopher Howerton, Dean Sonia </a:t>
            </a:r>
            <a:r>
              <a:rPr lang="en-US" dirty="0"/>
              <a:t>Ortiz-Mercado </a:t>
            </a:r>
            <a:r>
              <a:rPr lang="en-US" dirty="0" smtClean="0"/>
              <a:t>and </a:t>
            </a:r>
            <a:br>
              <a:rPr lang="en-US" dirty="0" smtClean="0"/>
            </a:br>
            <a:r>
              <a:rPr lang="en-US" dirty="0" smtClean="0"/>
              <a:t>Dean Monica Chahal</a:t>
            </a:r>
            <a:r>
              <a:rPr lang="en-US" dirty="0"/>
              <a:t> </a:t>
            </a:r>
            <a:endParaRPr lang="en-US" dirty="0" smtClean="0"/>
          </a:p>
          <a:p>
            <a:pPr lvl="1" fontAlgn="base"/>
            <a:r>
              <a:rPr lang="en-US" dirty="0"/>
              <a:t>Standard III: Resources </a:t>
            </a:r>
          </a:p>
          <a:p>
            <a:pPr lvl="2" fontAlgn="base">
              <a:buFont typeface="Wingdings" panose="05000000000000000000" pitchFamily="2" charset="2"/>
              <a:buChar char="Ø"/>
            </a:pPr>
            <a:r>
              <a:rPr lang="en-US" dirty="0" smtClean="0"/>
              <a:t>Dr. Al Konuwa and Executive Dean Annette Lee</a:t>
            </a:r>
          </a:p>
          <a:p>
            <a:pPr lvl="1"/>
            <a:r>
              <a:rPr lang="en-US" dirty="0" smtClean="0"/>
              <a:t>Standard IV: Leadership and Governance</a:t>
            </a:r>
          </a:p>
          <a:p>
            <a:pPr lvl="2">
              <a:buFont typeface="Wingdings" panose="05000000000000000000" pitchFamily="2" charset="2"/>
              <a:buChar char="Ø"/>
            </a:pPr>
            <a:r>
              <a:rPr lang="en-US" dirty="0" smtClean="0"/>
              <a:t>Dr. Matthew Clark and Dr. White</a:t>
            </a:r>
            <a:endParaRPr lang="en-US" dirty="0"/>
          </a:p>
        </p:txBody>
      </p:sp>
      <p:pic>
        <p:nvPicPr>
          <p:cNvPr id="4" name="Picture 3"/>
          <p:cNvPicPr>
            <a:picLocks noChangeAspect="1"/>
          </p:cNvPicPr>
          <p:nvPr/>
        </p:nvPicPr>
        <p:blipFill>
          <a:blip r:embed="rId2"/>
          <a:stretch>
            <a:fillRect/>
          </a:stretch>
        </p:blipFill>
        <p:spPr>
          <a:xfrm>
            <a:off x="10315814" y="5719665"/>
            <a:ext cx="1222206" cy="676399"/>
          </a:xfrm>
          <a:prstGeom prst="rect">
            <a:avLst/>
          </a:prstGeom>
        </p:spPr>
      </p:pic>
    </p:spTree>
    <p:extLst>
      <p:ext uri="{BB962C8B-B14F-4D97-AF65-F5344CB8AC3E}">
        <p14:creationId xmlns:p14="http://schemas.microsoft.com/office/powerpoint/2010/main" val="4131722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At WCC</a:t>
            </a:r>
            <a:endParaRPr lang="en-US" dirty="0"/>
          </a:p>
        </p:txBody>
      </p:sp>
      <p:sp>
        <p:nvSpPr>
          <p:cNvPr id="3" name="Content Placeholder 2"/>
          <p:cNvSpPr>
            <a:spLocks noGrp="1"/>
          </p:cNvSpPr>
          <p:nvPr>
            <p:ph idx="1"/>
          </p:nvPr>
        </p:nvSpPr>
        <p:spPr>
          <a:xfrm>
            <a:off x="1371600" y="1708879"/>
            <a:ext cx="9601200" cy="4638912"/>
          </a:xfrm>
        </p:spPr>
        <p:txBody>
          <a:bodyPr>
            <a:normAutofit/>
          </a:bodyPr>
          <a:lstStyle/>
          <a:p>
            <a:r>
              <a:rPr lang="en-US" dirty="0" smtClean="0"/>
              <a:t>Accreditation Steering Committee</a:t>
            </a:r>
          </a:p>
          <a:p>
            <a:pPr lvl="1"/>
            <a:r>
              <a:rPr lang="en-US" dirty="0" smtClean="0"/>
              <a:t>Faculty (Academic Senate Representatives)</a:t>
            </a:r>
          </a:p>
          <a:p>
            <a:pPr lvl="1"/>
            <a:r>
              <a:rPr lang="en-US" dirty="0" smtClean="0"/>
              <a:t>Administration</a:t>
            </a:r>
          </a:p>
          <a:p>
            <a:pPr lvl="1"/>
            <a:r>
              <a:rPr lang="en-US" dirty="0" smtClean="0"/>
              <a:t>Classified</a:t>
            </a:r>
          </a:p>
          <a:p>
            <a:pPr lvl="1"/>
            <a:r>
              <a:rPr lang="en-US" dirty="0" smtClean="0"/>
              <a:t>Student</a:t>
            </a:r>
          </a:p>
          <a:p>
            <a:r>
              <a:rPr lang="en-US" dirty="0" smtClean="0"/>
              <a:t>Reports to</a:t>
            </a:r>
          </a:p>
          <a:p>
            <a:pPr lvl="1"/>
            <a:r>
              <a:rPr lang="en-US" dirty="0" smtClean="0"/>
              <a:t>College Council</a:t>
            </a:r>
          </a:p>
          <a:p>
            <a:pPr lvl="1"/>
            <a:r>
              <a:rPr lang="en-US" dirty="0" smtClean="0"/>
              <a:t>Academic Senate</a:t>
            </a:r>
          </a:p>
          <a:p>
            <a:pPr lvl="2"/>
            <a:endParaRPr lang="en-US" dirty="0" smtClean="0"/>
          </a:p>
          <a:p>
            <a:pPr lvl="2"/>
            <a:endParaRPr lang="en-US" dirty="0" smtClean="0"/>
          </a:p>
          <a:p>
            <a:pPr lvl="1"/>
            <a:endParaRPr lang="en-US" dirty="0" smtClean="0"/>
          </a:p>
          <a:p>
            <a:pPr lvl="1"/>
            <a:endParaRPr lang="en-US" dirty="0" smtClean="0"/>
          </a:p>
          <a:p>
            <a:pPr lvl="2"/>
            <a:endParaRPr lang="en-US" dirty="0" smtClean="0"/>
          </a:p>
        </p:txBody>
      </p:sp>
      <p:pic>
        <p:nvPicPr>
          <p:cNvPr id="4" name="Picture 3"/>
          <p:cNvPicPr>
            <a:picLocks noChangeAspect="1"/>
          </p:cNvPicPr>
          <p:nvPr/>
        </p:nvPicPr>
        <p:blipFill>
          <a:blip r:embed="rId2"/>
          <a:stretch>
            <a:fillRect/>
          </a:stretch>
        </p:blipFill>
        <p:spPr>
          <a:xfrm>
            <a:off x="10315814" y="5719665"/>
            <a:ext cx="1222206" cy="676399"/>
          </a:xfrm>
          <a:prstGeom prst="rect">
            <a:avLst/>
          </a:prstGeom>
        </p:spPr>
      </p:pic>
    </p:spTree>
    <p:extLst>
      <p:ext uri="{BB962C8B-B14F-4D97-AF65-F5344CB8AC3E}">
        <p14:creationId xmlns:p14="http://schemas.microsoft.com/office/powerpoint/2010/main" val="528152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 Steering Committee</a:t>
            </a:r>
            <a:endParaRPr lang="en-US" dirty="0"/>
          </a:p>
        </p:txBody>
      </p:sp>
      <p:pic>
        <p:nvPicPr>
          <p:cNvPr id="4" name="Picture 3"/>
          <p:cNvPicPr>
            <a:picLocks noChangeAspect="1"/>
          </p:cNvPicPr>
          <p:nvPr/>
        </p:nvPicPr>
        <p:blipFill>
          <a:blip r:embed="rId2"/>
          <a:stretch>
            <a:fillRect/>
          </a:stretch>
        </p:blipFill>
        <p:spPr>
          <a:xfrm>
            <a:off x="10315814" y="5719665"/>
            <a:ext cx="1222206" cy="676399"/>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4122413602"/>
              </p:ext>
            </p:extLst>
          </p:nvPr>
        </p:nvGraphicFramePr>
        <p:xfrm>
          <a:off x="1561526" y="1541509"/>
          <a:ext cx="8678007" cy="4178156"/>
        </p:xfrm>
        <a:graphic>
          <a:graphicData uri="http://schemas.openxmlformats.org/drawingml/2006/table">
            <a:tbl>
              <a:tblPr/>
              <a:tblGrid>
                <a:gridCol w="2892669">
                  <a:extLst>
                    <a:ext uri="{9D8B030D-6E8A-4147-A177-3AD203B41FA5}">
                      <a16:colId xmlns:a16="http://schemas.microsoft.com/office/drawing/2014/main" val="4166189024"/>
                    </a:ext>
                  </a:extLst>
                </a:gridCol>
                <a:gridCol w="2892669">
                  <a:extLst>
                    <a:ext uri="{9D8B030D-6E8A-4147-A177-3AD203B41FA5}">
                      <a16:colId xmlns:a16="http://schemas.microsoft.com/office/drawing/2014/main" val="490270882"/>
                    </a:ext>
                  </a:extLst>
                </a:gridCol>
                <a:gridCol w="2892669">
                  <a:extLst>
                    <a:ext uri="{9D8B030D-6E8A-4147-A177-3AD203B41FA5}">
                      <a16:colId xmlns:a16="http://schemas.microsoft.com/office/drawing/2014/main" val="2864127305"/>
                    </a:ext>
                  </a:extLst>
                </a:gridCol>
              </a:tblGrid>
              <a:tr h="273140">
                <a:tc>
                  <a:txBody>
                    <a:bodyPr/>
                    <a:lstStyle/>
                    <a:p>
                      <a:pPr algn="ctr" rtl="0" fontAlgn="base"/>
                      <a:r>
                        <a:rPr lang="en-US" sz="1200" b="1" i="0">
                          <a:effectLst/>
                          <a:latin typeface="Arial" panose="020B0604020202020204" pitchFamily="34" charset="0"/>
                        </a:rPr>
                        <a:t>Member </a:t>
                      </a:r>
                      <a:endParaRPr lang="en-US" sz="1200" b="1" i="0">
                        <a:effectLst/>
                      </a:endParaRPr>
                    </a:p>
                  </a:txBody>
                  <a:tcPr marL="82648" marR="82648" marT="41324" marB="41324" anchor="b">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tc>
                  <a:txBody>
                    <a:bodyPr/>
                    <a:lstStyle/>
                    <a:p>
                      <a:pPr algn="ctr" rtl="0" fontAlgn="base"/>
                      <a:r>
                        <a:rPr lang="en-US" sz="1200" b="1" i="0">
                          <a:effectLst/>
                          <a:latin typeface="Arial" panose="020B0604020202020204" pitchFamily="34" charset="0"/>
                        </a:rPr>
                        <a:t>Position</a:t>
                      </a:r>
                      <a:r>
                        <a:rPr lang="en-US" sz="1200" b="0" i="0">
                          <a:effectLst/>
                          <a:latin typeface="Arial" panose="020B0604020202020204" pitchFamily="34" charset="0"/>
                        </a:rPr>
                        <a:t> </a:t>
                      </a:r>
                      <a:endParaRPr lang="en-US" sz="1200" b="0" i="0">
                        <a:effectLst/>
                      </a:endParaRPr>
                    </a:p>
                  </a:txBody>
                  <a:tcPr marL="82648" marR="82648" marT="41324" marB="41324" anchor="b">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tc>
                  <a:txBody>
                    <a:bodyPr/>
                    <a:lstStyle/>
                    <a:p>
                      <a:pPr algn="ctr" rtl="0" fontAlgn="base"/>
                      <a:r>
                        <a:rPr lang="en-US" sz="1200" b="1" i="0">
                          <a:effectLst/>
                          <a:latin typeface="Arial" panose="020B0604020202020204" pitchFamily="34" charset="0"/>
                        </a:rPr>
                        <a:t>Term</a:t>
                      </a:r>
                      <a:r>
                        <a:rPr lang="en-US" sz="1200" b="0" i="0">
                          <a:effectLst/>
                          <a:latin typeface="Arial" panose="020B0604020202020204" pitchFamily="34" charset="0"/>
                        </a:rPr>
                        <a:t> </a:t>
                      </a:r>
                      <a:endParaRPr lang="en-US" sz="1200" b="0" i="0">
                        <a:effectLst/>
                      </a:endParaRPr>
                    </a:p>
                  </a:txBody>
                  <a:tcPr marL="82648" marR="82648" marT="41324" marB="41324" anchor="b">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extLst>
                  <a:ext uri="{0D108BD9-81ED-4DB2-BD59-A6C34878D82A}">
                    <a16:rowId xmlns:a16="http://schemas.microsoft.com/office/drawing/2014/main" val="1021796238"/>
                  </a:ext>
                </a:extLst>
              </a:tr>
              <a:tr h="273140">
                <a:tc>
                  <a:txBody>
                    <a:bodyPr/>
                    <a:lstStyle/>
                    <a:p>
                      <a:pPr algn="l" rtl="0" fontAlgn="base"/>
                      <a:r>
                        <a:rPr lang="en-US" sz="1200" b="0" i="0" dirty="0">
                          <a:effectLst/>
                          <a:latin typeface="Arial" panose="020B0604020202020204" pitchFamily="34" charset="0"/>
                        </a:rPr>
                        <a:t>Dr</a:t>
                      </a:r>
                      <a:r>
                        <a:rPr lang="en-US" sz="1200" b="0" i="0" dirty="0" smtClean="0">
                          <a:effectLst/>
                          <a:latin typeface="Arial" panose="020B0604020202020204" pitchFamily="34" charset="0"/>
                        </a:rPr>
                        <a:t>. Michael White</a:t>
                      </a:r>
                      <a:r>
                        <a:rPr lang="en-US" sz="1200" b="1" i="0" dirty="0">
                          <a:effectLst/>
                          <a:latin typeface="Arial" panose="020B0604020202020204" pitchFamily="34" charset="0"/>
                        </a:rPr>
                        <a:t> </a:t>
                      </a:r>
                      <a:endParaRPr lang="en-US" sz="1200" b="1" i="0" dirty="0">
                        <a:effectLst/>
                      </a:endParaRPr>
                    </a:p>
                  </a:txBody>
                  <a:tcPr marL="82648" marR="82648" marT="41324" marB="41324" anchor="b">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President      </a:t>
                      </a:r>
                      <a:endParaRPr lang="en-US" sz="1200" b="0" i="0">
                        <a:effectLst/>
                      </a:endParaRPr>
                    </a:p>
                  </a:txBody>
                  <a:tcPr marL="82648" marR="82648" marT="41324" marB="41324" anchor="b">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b">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1174210993"/>
                  </a:ext>
                </a:extLst>
              </a:tr>
              <a:tr h="450238">
                <a:tc>
                  <a:txBody>
                    <a:bodyPr/>
                    <a:lstStyle/>
                    <a:p>
                      <a:pPr algn="l" rtl="0" fontAlgn="base"/>
                      <a:r>
                        <a:rPr lang="en-US" sz="1200" b="0" i="0" dirty="0">
                          <a:effectLst/>
                          <a:latin typeface="Arial" panose="020B0604020202020204" pitchFamily="34" charset="0"/>
                        </a:rPr>
                        <a:t>Dr</a:t>
                      </a:r>
                      <a:r>
                        <a:rPr lang="en-US" sz="1200" b="0" i="0" dirty="0" smtClean="0">
                          <a:effectLst/>
                          <a:latin typeface="Arial" panose="020B0604020202020204" pitchFamily="34" charset="0"/>
                        </a:rPr>
                        <a:t>. Al Konuwa</a:t>
                      </a:r>
                      <a:r>
                        <a:rPr lang="en-US" sz="1200" b="1" i="0" dirty="0">
                          <a:effectLst/>
                          <a:latin typeface="Arial" panose="020B0604020202020204" pitchFamily="34" charset="0"/>
                        </a:rPr>
                        <a:t> </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dirty="0" smtClean="0">
                          <a:effectLst/>
                          <a:latin typeface="Arial" panose="020B0604020202020204" pitchFamily="34" charset="0"/>
                        </a:rPr>
                        <a:t>Executive Vice </a:t>
                      </a:r>
                      <a:r>
                        <a:rPr lang="en-US" sz="1200" b="0" i="0" dirty="0">
                          <a:effectLst/>
                          <a:latin typeface="Arial" panose="020B0604020202020204" pitchFamily="34" charset="0"/>
                        </a:rPr>
                        <a:t>President  </a:t>
                      </a:r>
                      <a:endParaRPr lang="en-US" sz="1200" b="0" i="0" dirty="0">
                        <a:effectLst/>
                      </a:endParaRPr>
                    </a:p>
                    <a:p>
                      <a:pPr algn="l" rtl="0" fontAlgn="base"/>
                      <a:r>
                        <a:rPr lang="en-US" sz="1200" b="0" i="0" dirty="0">
                          <a:effectLst/>
                          <a:latin typeface="Arial" panose="020B0604020202020204" pitchFamily="34" charset="0"/>
                        </a:rPr>
                        <a:t>Accreditation Liaison Officer(Co-Chair) </a:t>
                      </a:r>
                      <a:endParaRPr lang="en-US" sz="1200" b="0"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4028302181"/>
                  </a:ext>
                </a:extLst>
              </a:tr>
              <a:tr h="273140">
                <a:tc>
                  <a:txBody>
                    <a:bodyPr/>
                    <a:lstStyle/>
                    <a:p>
                      <a:pPr algn="l" rtl="0" fontAlgn="base"/>
                      <a:r>
                        <a:rPr lang="en-US" sz="1200" b="0" i="0" dirty="0" smtClean="0">
                          <a:effectLst/>
                          <a:latin typeface="Arial" panose="020B0604020202020204" pitchFamily="34" charset="0"/>
                        </a:rPr>
                        <a:t>Prof. Julie Brown</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Faculty (Co-Chair)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Fall 2016 - Spring 2019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5544577"/>
                  </a:ext>
                </a:extLst>
              </a:tr>
              <a:tr h="273140">
                <a:tc>
                  <a:txBody>
                    <a:bodyPr/>
                    <a:lstStyle/>
                    <a:p>
                      <a:pPr algn="l" rtl="0" fontAlgn="base"/>
                      <a:r>
                        <a:rPr lang="en-US" sz="1200" b="0" i="0" dirty="0" smtClean="0">
                          <a:effectLst/>
                          <a:latin typeface="Arial" panose="020B0604020202020204" pitchFamily="34" charset="0"/>
                        </a:rPr>
                        <a:t>Dean Annette Lee</a:t>
                      </a:r>
                      <a:r>
                        <a:rPr lang="en-US" sz="1200" b="1" i="0" dirty="0">
                          <a:effectLst/>
                          <a:latin typeface="Arial" panose="020B0604020202020204" pitchFamily="34" charset="0"/>
                        </a:rPr>
                        <a:t> </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dirty="0" smtClean="0">
                          <a:effectLst/>
                          <a:latin typeface="Arial" panose="020B0604020202020204" pitchFamily="34" charset="0"/>
                        </a:rPr>
                        <a:t>LCC Executive </a:t>
                      </a:r>
                      <a:r>
                        <a:rPr lang="en-US" sz="1200" b="0" i="0" dirty="0">
                          <a:effectLst/>
                          <a:latin typeface="Arial" panose="020B0604020202020204" pitchFamily="34" charset="0"/>
                        </a:rPr>
                        <a:t>Dean   </a:t>
                      </a:r>
                      <a:endParaRPr lang="en-US" sz="1200" b="0"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463728597"/>
                  </a:ext>
                </a:extLst>
              </a:tr>
              <a:tr h="273140">
                <a:tc>
                  <a:txBody>
                    <a:bodyPr/>
                    <a:lstStyle/>
                    <a:p>
                      <a:pPr algn="l" rtl="0" fontAlgn="base"/>
                      <a:r>
                        <a:rPr lang="en-US" sz="1200" b="0" i="0" dirty="0" smtClean="0">
                          <a:effectLst/>
                          <a:latin typeface="Arial" panose="020B0604020202020204" pitchFamily="34" charset="0"/>
                        </a:rPr>
                        <a:t>Dean Monica </a:t>
                      </a:r>
                      <a:r>
                        <a:rPr lang="en-US" sz="1200" b="0" i="0" dirty="0" err="1">
                          <a:effectLst/>
                          <a:latin typeface="Arial" panose="020B0604020202020204" pitchFamily="34" charset="0"/>
                        </a:rPr>
                        <a:t>Chahal</a:t>
                      </a:r>
                      <a:r>
                        <a:rPr lang="en-US" sz="1200" b="1" i="0" dirty="0">
                          <a:effectLst/>
                          <a:latin typeface="Arial" panose="020B0604020202020204" pitchFamily="34" charset="0"/>
                        </a:rPr>
                        <a:t> </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Dean of Instruction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20013483"/>
                  </a:ext>
                </a:extLst>
              </a:tr>
              <a:tr h="450238">
                <a:tc>
                  <a:txBody>
                    <a:bodyPr/>
                    <a:lstStyle/>
                    <a:p>
                      <a:pPr algn="l" rtl="0" fontAlgn="base"/>
                      <a:r>
                        <a:rPr lang="en-US" sz="1200" b="0" i="0">
                          <a:effectLst/>
                          <a:latin typeface="Arial" panose="020B0604020202020204" pitchFamily="34" charset="0"/>
                        </a:rPr>
                        <a:t>Dr. Siria Martinez </a:t>
                      </a:r>
                      <a:r>
                        <a:rPr lang="en-US" sz="1200" b="1" i="0">
                          <a:effectLst/>
                          <a:latin typeface="Arial" panose="020B0604020202020204" pitchFamily="34" charset="0"/>
                        </a:rPr>
                        <a:t> </a:t>
                      </a:r>
                      <a:endParaRPr lang="en-US" sz="1200" b="1"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Dean of Student Successand Institutional Effectiveness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2553675701"/>
                  </a:ext>
                </a:extLst>
              </a:tr>
              <a:tr h="273140">
                <a:tc>
                  <a:txBody>
                    <a:bodyPr/>
                    <a:lstStyle/>
                    <a:p>
                      <a:pPr algn="l" rtl="0" fontAlgn="base"/>
                      <a:r>
                        <a:rPr lang="en-US" sz="1200" b="0" i="0" dirty="0" smtClean="0">
                          <a:effectLst/>
                          <a:latin typeface="Arial" panose="020B0604020202020204" pitchFamily="34" charset="0"/>
                        </a:rPr>
                        <a:t>Dean Sonia </a:t>
                      </a:r>
                      <a:r>
                        <a:rPr lang="en-US" sz="1200" b="0" i="0" dirty="0">
                          <a:effectLst/>
                          <a:latin typeface="Arial" panose="020B0604020202020204" pitchFamily="34" charset="0"/>
                        </a:rPr>
                        <a:t>Ortiz-Mercado</a:t>
                      </a:r>
                      <a:r>
                        <a:rPr lang="en-US" sz="1200" b="1" i="0" dirty="0">
                          <a:effectLst/>
                          <a:latin typeface="Arial" panose="020B0604020202020204" pitchFamily="34" charset="0"/>
                        </a:rPr>
                        <a:t> </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dirty="0">
                          <a:effectLst/>
                          <a:latin typeface="Arial" panose="020B0604020202020204" pitchFamily="34" charset="0"/>
                        </a:rPr>
                        <a:t>Dean of Student Services </a:t>
                      </a:r>
                      <a:endParaRPr lang="en-US" sz="1200" b="0"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3255973276"/>
                  </a:ext>
                </a:extLst>
              </a:tr>
              <a:tr h="273140">
                <a:tc>
                  <a:txBody>
                    <a:bodyPr/>
                    <a:lstStyle/>
                    <a:p>
                      <a:pPr algn="l" rtl="0" fontAlgn="base"/>
                      <a:r>
                        <a:rPr lang="en-US" sz="1200" b="0" i="0" dirty="0">
                          <a:effectLst/>
                          <a:latin typeface="Arial" panose="020B0604020202020204" pitchFamily="34" charset="0"/>
                        </a:rPr>
                        <a:t>Dr</a:t>
                      </a:r>
                      <a:r>
                        <a:rPr lang="en-US" sz="1200" b="0" i="0" dirty="0" smtClean="0">
                          <a:effectLst/>
                          <a:latin typeface="Arial" panose="020B0604020202020204" pitchFamily="34" charset="0"/>
                        </a:rPr>
                        <a:t>. Matt </a:t>
                      </a:r>
                      <a:r>
                        <a:rPr lang="en-US" sz="1200" b="0" i="0" dirty="0">
                          <a:effectLst/>
                          <a:latin typeface="Arial" panose="020B0604020202020204" pitchFamily="34" charset="0"/>
                        </a:rPr>
                        <a:t>Clark</a:t>
                      </a:r>
                      <a:r>
                        <a:rPr lang="en-US" sz="1200" b="1" i="0" dirty="0">
                          <a:effectLst/>
                          <a:latin typeface="Arial" panose="020B0604020202020204" pitchFamily="34" charset="0"/>
                        </a:rPr>
                        <a:t> </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Academic Senate President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2321644084"/>
                  </a:ext>
                </a:extLst>
              </a:tr>
              <a:tr h="273140">
                <a:tc>
                  <a:txBody>
                    <a:bodyPr/>
                    <a:lstStyle/>
                    <a:p>
                      <a:pPr algn="l" rtl="0" fontAlgn="base"/>
                      <a:r>
                        <a:rPr lang="en-US" sz="1200" b="0" i="0" dirty="0" smtClean="0">
                          <a:effectLst/>
                          <a:latin typeface="Arial" panose="020B0604020202020204" pitchFamily="34" charset="0"/>
                        </a:rPr>
                        <a:t>Prof. Christopher </a:t>
                      </a:r>
                      <a:r>
                        <a:rPr lang="en-US" sz="1200" b="0" i="0" dirty="0" err="1">
                          <a:effectLst/>
                          <a:latin typeface="Arial" panose="020B0604020202020204" pitchFamily="34" charset="0"/>
                        </a:rPr>
                        <a:t>Howerton</a:t>
                      </a:r>
                      <a:r>
                        <a:rPr lang="en-US" sz="1200" b="1" i="0" dirty="0">
                          <a:effectLst/>
                          <a:latin typeface="Arial" panose="020B0604020202020204" pitchFamily="34" charset="0"/>
                        </a:rPr>
                        <a:t> </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SLO Coordinator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Standing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1895129538"/>
                  </a:ext>
                </a:extLst>
              </a:tr>
              <a:tr h="273140">
                <a:tc>
                  <a:txBody>
                    <a:bodyPr/>
                    <a:lstStyle/>
                    <a:p>
                      <a:pPr algn="l" rtl="0" fontAlgn="base"/>
                      <a:r>
                        <a:rPr lang="en-US" sz="1200" b="0" i="0" dirty="0" smtClean="0">
                          <a:effectLst/>
                          <a:latin typeface="Arial" panose="020B0604020202020204" pitchFamily="34" charset="0"/>
                        </a:rPr>
                        <a:t>Prof. </a:t>
                      </a:r>
                      <a:r>
                        <a:rPr lang="en-US" sz="1200" b="0" i="0" dirty="0" err="1" smtClean="0">
                          <a:effectLst/>
                          <a:latin typeface="Arial" panose="020B0604020202020204" pitchFamily="34" charset="0"/>
                        </a:rPr>
                        <a:t>Nili</a:t>
                      </a:r>
                      <a:r>
                        <a:rPr lang="en-US" sz="1200" b="0" i="0" dirty="0" smtClean="0">
                          <a:effectLst/>
                          <a:latin typeface="Arial" panose="020B0604020202020204" pitchFamily="34" charset="0"/>
                        </a:rPr>
                        <a:t> </a:t>
                      </a:r>
                      <a:r>
                        <a:rPr lang="en-US" sz="1200" b="0" i="0" dirty="0" err="1" smtClean="0">
                          <a:effectLst/>
                          <a:latin typeface="Arial" panose="020B0604020202020204" pitchFamily="34" charset="0"/>
                        </a:rPr>
                        <a:t>Kirschner</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Curriculum Coordinator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dirty="0">
                          <a:effectLst/>
                          <a:latin typeface="Arial" panose="020B0604020202020204" pitchFamily="34" charset="0"/>
                        </a:rPr>
                        <a:t>Standing </a:t>
                      </a:r>
                      <a:endParaRPr lang="en-US" sz="1200" b="0"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905825511"/>
                  </a:ext>
                </a:extLst>
              </a:tr>
              <a:tr h="273140">
                <a:tc>
                  <a:txBody>
                    <a:bodyPr/>
                    <a:lstStyle/>
                    <a:p>
                      <a:pPr algn="l" rtl="0" fontAlgn="base"/>
                      <a:r>
                        <a:rPr lang="en-US" sz="1200" b="0" i="0">
                          <a:effectLst/>
                          <a:latin typeface="Arial" panose="020B0604020202020204" pitchFamily="34" charset="0"/>
                        </a:rPr>
                        <a:t>Vacant</a:t>
                      </a:r>
                      <a:r>
                        <a:rPr lang="en-US" sz="1200" b="1" i="0">
                          <a:effectLst/>
                          <a:latin typeface="Arial" panose="020B0604020202020204" pitchFamily="34" charset="0"/>
                        </a:rPr>
                        <a:t> </a:t>
                      </a:r>
                      <a:endParaRPr lang="en-US" sz="1200" b="1"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Faculty (At-Large)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Fall 2016 - Spring 2019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909302634"/>
                  </a:ext>
                </a:extLst>
              </a:tr>
              <a:tr h="273140">
                <a:tc>
                  <a:txBody>
                    <a:bodyPr/>
                    <a:lstStyle/>
                    <a:p>
                      <a:pPr algn="l" rtl="0" fontAlgn="base"/>
                      <a:r>
                        <a:rPr lang="en-US" sz="1200" b="0" i="0" smtClean="0">
                          <a:effectLst/>
                          <a:latin typeface="Arial" panose="020B0604020202020204" pitchFamily="34" charset="0"/>
                        </a:rPr>
                        <a:t>Jolene </a:t>
                      </a:r>
                      <a:r>
                        <a:rPr lang="en-US" sz="1200" b="0" i="0" smtClean="0">
                          <a:effectLst/>
                          <a:latin typeface="Arial" panose="020B0604020202020204" pitchFamily="34" charset="0"/>
                        </a:rPr>
                        <a:t>Torres</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Classified Representative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a:effectLst/>
                          <a:latin typeface="Arial" panose="020B0604020202020204" pitchFamily="34" charset="0"/>
                        </a:rPr>
                        <a:t>Fall 2016 - Spring 2019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853171262"/>
                  </a:ext>
                </a:extLst>
              </a:tr>
              <a:tr h="273140">
                <a:tc>
                  <a:txBody>
                    <a:bodyPr/>
                    <a:lstStyle/>
                    <a:p>
                      <a:pPr algn="l" rtl="0" fontAlgn="base"/>
                      <a:r>
                        <a:rPr lang="en-US" sz="1200" b="0" i="0" dirty="0" smtClean="0">
                          <a:effectLst/>
                          <a:latin typeface="Arial" panose="020B0604020202020204" pitchFamily="34" charset="0"/>
                        </a:rPr>
                        <a:t>ASWCC President or Designee</a:t>
                      </a:r>
                      <a:endParaRPr lang="en-US" sz="1200" b="1"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l" rtl="0" fontAlgn="base"/>
                      <a:r>
                        <a:rPr lang="en-US" sz="1200" b="0" i="0">
                          <a:effectLst/>
                          <a:latin typeface="Arial" panose="020B0604020202020204" pitchFamily="34" charset="0"/>
                        </a:rPr>
                        <a:t>ASWCC Representative </a:t>
                      </a:r>
                      <a:endParaRPr lang="en-US" sz="1200" b="0" i="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tc>
                  <a:txBody>
                    <a:bodyPr/>
                    <a:lstStyle/>
                    <a:p>
                      <a:pPr algn="ctr" rtl="0" fontAlgn="base"/>
                      <a:r>
                        <a:rPr lang="en-US" sz="1200" b="0" i="0" dirty="0">
                          <a:effectLst/>
                          <a:latin typeface="Arial" panose="020B0604020202020204" pitchFamily="34" charset="0"/>
                        </a:rPr>
                        <a:t>Fall 2016 - Spring 2019 </a:t>
                      </a:r>
                      <a:endParaRPr lang="en-US" sz="1200" b="0" i="0" dirty="0">
                        <a:effectLst/>
                      </a:endParaRPr>
                    </a:p>
                  </a:txBody>
                  <a:tcPr marL="82648" marR="82648" marT="41324" marB="41324" anchor="ct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1106725119"/>
                  </a:ext>
                </a:extLst>
              </a:tr>
            </a:tbl>
          </a:graphicData>
        </a:graphic>
      </p:graphicFrame>
    </p:spTree>
    <p:extLst>
      <p:ext uri="{BB962C8B-B14F-4D97-AF65-F5344CB8AC3E}">
        <p14:creationId xmlns:p14="http://schemas.microsoft.com/office/powerpoint/2010/main" val="1678470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by College Council’s Operating Agreement</a:t>
            </a:r>
            <a:endParaRPr lang="en-US" dirty="0"/>
          </a:p>
        </p:txBody>
      </p:sp>
      <p:pic>
        <p:nvPicPr>
          <p:cNvPr id="4" name="Picture 3"/>
          <p:cNvPicPr>
            <a:picLocks noChangeAspect="1"/>
          </p:cNvPicPr>
          <p:nvPr/>
        </p:nvPicPr>
        <p:blipFill>
          <a:blip r:embed="rId2"/>
          <a:stretch>
            <a:fillRect/>
          </a:stretch>
        </p:blipFill>
        <p:spPr>
          <a:xfrm>
            <a:off x="10460192" y="5815917"/>
            <a:ext cx="1222206" cy="676399"/>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1711645244"/>
              </p:ext>
            </p:extLst>
          </p:nvPr>
        </p:nvGraphicFramePr>
        <p:xfrm>
          <a:off x="1371600" y="2034355"/>
          <a:ext cx="9601200" cy="3697339"/>
        </p:xfrm>
        <a:graphic>
          <a:graphicData uri="http://schemas.openxmlformats.org/drawingml/2006/table">
            <a:tbl>
              <a:tblPr/>
              <a:tblGrid>
                <a:gridCol w="9601200">
                  <a:extLst>
                    <a:ext uri="{9D8B030D-6E8A-4147-A177-3AD203B41FA5}">
                      <a16:colId xmlns:a16="http://schemas.microsoft.com/office/drawing/2014/main" val="389150985"/>
                    </a:ext>
                  </a:extLst>
                </a:gridCol>
              </a:tblGrid>
              <a:tr h="349193">
                <a:tc>
                  <a:txBody>
                    <a:bodyPr/>
                    <a:lstStyle/>
                    <a:p>
                      <a:pPr algn="ctr" rtl="0" fontAlgn="base"/>
                      <a:r>
                        <a:rPr lang="en-US" sz="1100" b="1" i="0" dirty="0">
                          <a:effectLst/>
                          <a:latin typeface="Arial" panose="020B0604020202020204" pitchFamily="34" charset="0"/>
                        </a:rPr>
                        <a:t>Committee Purpose </a:t>
                      </a:r>
                      <a:endParaRPr lang="en-US" b="1" i="0" dirty="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extLst>
                  <a:ext uri="{0D108BD9-81ED-4DB2-BD59-A6C34878D82A}">
                    <a16:rowId xmlns:a16="http://schemas.microsoft.com/office/drawing/2014/main" val="341256315"/>
                  </a:ext>
                </a:extLst>
              </a:tr>
              <a:tr h="1027039">
                <a:tc>
                  <a:txBody>
                    <a:bodyPr/>
                    <a:lstStyle/>
                    <a:p>
                      <a:pPr algn="l" rtl="0" fontAlgn="base"/>
                      <a:r>
                        <a:rPr lang="en-US" sz="1100" b="0" i="0" dirty="0">
                          <a:effectLst/>
                          <a:latin typeface="Arial" panose="020B0604020202020204" pitchFamily="34" charset="0"/>
                        </a:rPr>
                        <a:t>Under the guidance of the Accreditation Liaison Officer, the Accreditation Steering Committee is responsible for monitoring the progress in addressing the standards of the Accrediting Commission for Community and Junior Colleges.</a:t>
                      </a:r>
                      <a:r>
                        <a:rPr lang="en-US" sz="1100" b="1" i="0" dirty="0">
                          <a:effectLst/>
                          <a:latin typeface="Arial" panose="020B0604020202020204" pitchFamily="34" charset="0"/>
                        </a:rPr>
                        <a:t> </a:t>
                      </a:r>
                      <a:endParaRPr lang="en-US" b="1" i="0" dirty="0">
                        <a:effectLst/>
                      </a:endParaRPr>
                    </a:p>
                    <a:p>
                      <a:pPr algn="l" rtl="0" fontAlgn="base"/>
                      <a:r>
                        <a:rPr lang="en-US" sz="1100" b="0" i="0" dirty="0">
                          <a:effectLst/>
                          <a:latin typeface="Arial" panose="020B0604020202020204" pitchFamily="34" charset="0"/>
                        </a:rPr>
                        <a:t>The Steering Committee oversees the planning, coordination, documentation, authorship, and reviews the Progress Reports, the </a:t>
                      </a:r>
                      <a:r>
                        <a:rPr lang="en-US" sz="1100" b="0" i="0" dirty="0" smtClean="0">
                          <a:effectLst/>
                          <a:latin typeface="Arial" panose="020B0604020202020204" pitchFamily="34" charset="0"/>
                        </a:rPr>
                        <a:t>Mid-Term Report</a:t>
                      </a:r>
                      <a:r>
                        <a:rPr lang="en-US" sz="1100" b="0" i="0" dirty="0">
                          <a:effectLst/>
                          <a:latin typeface="Arial" panose="020B0604020202020204" pitchFamily="34" charset="0"/>
                        </a:rPr>
                        <a:t>, </a:t>
                      </a:r>
                      <a:r>
                        <a:rPr lang="en-US" sz="1100" b="0" i="0" dirty="0" smtClean="0">
                          <a:effectLst/>
                          <a:latin typeface="Arial" panose="020B0604020202020204" pitchFamily="34" charset="0"/>
                        </a:rPr>
                        <a:t>Annual Reports</a:t>
                      </a:r>
                      <a:r>
                        <a:rPr lang="en-US" sz="1100" b="0" i="0" dirty="0">
                          <a:effectLst/>
                          <a:latin typeface="Arial" panose="020B0604020202020204" pitchFamily="34" charset="0"/>
                        </a:rPr>
                        <a:t>, and the Accreditation Self-Study in preparation for comprehensive evaluation visits.</a:t>
                      </a:r>
                      <a:r>
                        <a:rPr lang="en-US" sz="1100" b="1" i="0" dirty="0">
                          <a:effectLst/>
                          <a:latin typeface="Arial" panose="020B0604020202020204" pitchFamily="34" charset="0"/>
                        </a:rPr>
                        <a:t> </a:t>
                      </a:r>
                      <a:endParaRPr lang="en-US" b="1" i="0" dirty="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chemeClr val="bg1"/>
                    </a:solidFill>
                  </a:tcPr>
                </a:tc>
                <a:extLst>
                  <a:ext uri="{0D108BD9-81ED-4DB2-BD59-A6C34878D82A}">
                    <a16:rowId xmlns:a16="http://schemas.microsoft.com/office/drawing/2014/main" val="311220307"/>
                  </a:ext>
                </a:extLst>
              </a:tr>
              <a:tr h="349193">
                <a:tc>
                  <a:txBody>
                    <a:bodyPr/>
                    <a:lstStyle/>
                    <a:p>
                      <a:pPr algn="ctr" rtl="0" fontAlgn="base"/>
                      <a:r>
                        <a:rPr lang="en-US" sz="1100" b="1" i="0">
                          <a:effectLst/>
                          <a:latin typeface="Arial" panose="020B0604020202020204" pitchFamily="34" charset="0"/>
                        </a:rPr>
                        <a:t>Meets District Goal/College Strategic Direction </a:t>
                      </a:r>
                      <a:endParaRPr lang="en-US" b="1" i="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extLst>
                  <a:ext uri="{0D108BD9-81ED-4DB2-BD59-A6C34878D82A}">
                    <a16:rowId xmlns:a16="http://schemas.microsoft.com/office/drawing/2014/main" val="1124421210"/>
                  </a:ext>
                </a:extLst>
              </a:tr>
              <a:tr h="349193">
                <a:tc>
                  <a:txBody>
                    <a:bodyPr/>
                    <a:lstStyle/>
                    <a:p>
                      <a:pPr algn="l" rtl="0" fontAlgn="base"/>
                      <a:r>
                        <a:rPr lang="en-US" sz="1100" b="0" i="0" dirty="0">
                          <a:effectLst/>
                          <a:latin typeface="Arial" panose="020B0604020202020204" pitchFamily="34" charset="0"/>
                        </a:rPr>
                        <a:t>District Strategic Goal #1:Student Success and Access</a:t>
                      </a:r>
                      <a:r>
                        <a:rPr lang="en-US" sz="1100" b="1" i="0" dirty="0">
                          <a:effectLst/>
                          <a:latin typeface="Arial" panose="020B0604020202020204" pitchFamily="34" charset="0"/>
                        </a:rPr>
                        <a:t> </a:t>
                      </a:r>
                      <a:endParaRPr lang="en-US" b="1" i="0" dirty="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3860098269"/>
                  </a:ext>
                </a:extLst>
              </a:tr>
              <a:tr h="349193">
                <a:tc>
                  <a:txBody>
                    <a:bodyPr/>
                    <a:lstStyle/>
                    <a:p>
                      <a:pPr algn="ctr" rtl="0" fontAlgn="base"/>
                      <a:r>
                        <a:rPr lang="en-US" sz="1100" b="1" i="0">
                          <a:effectLst/>
                          <a:latin typeface="Arial" panose="020B0604020202020204" pitchFamily="34" charset="0"/>
                        </a:rPr>
                        <a:t>Meets Accreditation Standard </a:t>
                      </a:r>
                      <a:endParaRPr lang="en-US" b="1" i="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extLst>
                  <a:ext uri="{0D108BD9-81ED-4DB2-BD59-A6C34878D82A}">
                    <a16:rowId xmlns:a16="http://schemas.microsoft.com/office/drawing/2014/main" val="736534637"/>
                  </a:ext>
                </a:extLst>
              </a:tr>
              <a:tr h="575142">
                <a:tc>
                  <a:txBody>
                    <a:bodyPr/>
                    <a:lstStyle/>
                    <a:p>
                      <a:pPr algn="l" rtl="0" fontAlgn="base"/>
                      <a:r>
                        <a:rPr lang="en-US" sz="1100" b="0" i="0">
                          <a:effectLst/>
                          <a:latin typeface="Arial" panose="020B0604020202020204" pitchFamily="34" charset="0"/>
                        </a:rPr>
                        <a:t>Standard IV: Leadership and Governance -The institution recognizes and uses the contributions of leadership throughout the organization for promoting student success, sustaining academic quality, integrity, fiscal stability, and continuous improvement of the institution.</a:t>
                      </a:r>
                      <a:r>
                        <a:rPr lang="en-US" sz="1100" b="1" i="0">
                          <a:effectLst/>
                          <a:latin typeface="Arial" panose="020B0604020202020204" pitchFamily="34" charset="0"/>
                        </a:rPr>
                        <a:t> </a:t>
                      </a:r>
                      <a:endParaRPr lang="en-US" b="1" i="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1301815086"/>
                  </a:ext>
                </a:extLst>
              </a:tr>
              <a:tr h="349193">
                <a:tc>
                  <a:txBody>
                    <a:bodyPr/>
                    <a:lstStyle/>
                    <a:p>
                      <a:pPr algn="ctr" rtl="0" fontAlgn="base"/>
                      <a:r>
                        <a:rPr lang="en-US" sz="1100" b="1" i="0">
                          <a:effectLst/>
                          <a:latin typeface="Arial" panose="020B0604020202020204" pitchFamily="34" charset="0"/>
                        </a:rPr>
                        <a:t>Committee Norms </a:t>
                      </a:r>
                      <a:endParaRPr lang="en-US" b="1" i="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solidFill>
                      <a:srgbClr val="E2EFD9"/>
                    </a:solidFill>
                  </a:tcPr>
                </a:tc>
                <a:extLst>
                  <a:ext uri="{0D108BD9-81ED-4DB2-BD59-A6C34878D82A}">
                    <a16:rowId xmlns:a16="http://schemas.microsoft.com/office/drawing/2014/main" val="2340215901"/>
                  </a:ext>
                </a:extLst>
              </a:tr>
              <a:tr h="349193">
                <a:tc>
                  <a:txBody>
                    <a:bodyPr/>
                    <a:lstStyle/>
                    <a:p>
                      <a:pPr algn="l" rtl="0" fontAlgn="base"/>
                      <a:r>
                        <a:rPr lang="en-US" sz="1100" b="0" i="0" dirty="0">
                          <a:effectLst/>
                          <a:latin typeface="Arial" panose="020B0604020202020204" pitchFamily="34" charset="0"/>
                        </a:rPr>
                        <a:t>Operates under the Woodland Community College Committee Norms. </a:t>
                      </a:r>
                      <a:r>
                        <a:rPr lang="en-US" sz="1100" b="1" i="0" dirty="0">
                          <a:effectLst/>
                          <a:latin typeface="Arial" panose="020B0604020202020204" pitchFamily="34" charset="0"/>
                        </a:rPr>
                        <a:t> </a:t>
                      </a:r>
                      <a:endParaRPr lang="en-US" b="1" i="0" dirty="0">
                        <a:effectLst/>
                      </a:endParaRPr>
                    </a:p>
                  </a:txBody>
                  <a:tcPr>
                    <a:lnL w="15240" cap="flat" cmpd="sng" algn="ctr">
                      <a:solidFill>
                        <a:srgbClr val="70AD47"/>
                      </a:solidFill>
                      <a:prstDash val="solid"/>
                      <a:round/>
                      <a:headEnd type="none" w="med" len="med"/>
                      <a:tailEnd type="none" w="med" len="med"/>
                    </a:lnL>
                    <a:lnR w="15240" cap="flat" cmpd="sng" algn="ctr">
                      <a:solidFill>
                        <a:srgbClr val="70AD47"/>
                      </a:solidFill>
                      <a:prstDash val="solid"/>
                      <a:round/>
                      <a:headEnd type="none" w="med" len="med"/>
                      <a:tailEnd type="none" w="med" len="med"/>
                    </a:lnR>
                    <a:lnT w="15240" cap="flat" cmpd="sng" algn="ctr">
                      <a:solidFill>
                        <a:srgbClr val="70AD47"/>
                      </a:solidFill>
                      <a:prstDash val="solid"/>
                      <a:round/>
                      <a:headEnd type="none" w="med" len="med"/>
                      <a:tailEnd type="none" w="med" len="med"/>
                    </a:lnT>
                    <a:lnB w="15240" cap="flat" cmpd="sng" algn="ctr">
                      <a:solidFill>
                        <a:srgbClr val="70AD47"/>
                      </a:solidFill>
                      <a:prstDash val="solid"/>
                      <a:round/>
                      <a:headEnd type="none" w="med" len="med"/>
                      <a:tailEnd type="none" w="med" len="med"/>
                    </a:lnB>
                  </a:tcPr>
                </a:tc>
                <a:extLst>
                  <a:ext uri="{0D108BD9-81ED-4DB2-BD59-A6C34878D82A}">
                    <a16:rowId xmlns:a16="http://schemas.microsoft.com/office/drawing/2014/main" val="1563435793"/>
                  </a:ext>
                </a:extLst>
              </a:tr>
            </a:tbl>
          </a:graphicData>
        </a:graphic>
      </p:graphicFrame>
    </p:spTree>
    <p:extLst>
      <p:ext uri="{BB962C8B-B14F-4D97-AF65-F5344CB8AC3E}">
        <p14:creationId xmlns:p14="http://schemas.microsoft.com/office/powerpoint/2010/main" val="860009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3285" y="356798"/>
            <a:ext cx="9601200" cy="1104363"/>
          </a:xfrm>
          <a:solidFill>
            <a:schemeClr val="bg1"/>
          </a:solidFill>
        </p:spPr>
        <p:txBody>
          <a:bodyPr/>
          <a:lstStyle/>
          <a:p>
            <a:r>
              <a:rPr lang="en-US" dirty="0" smtClean="0"/>
              <a:t>Deliverables and Timelines</a:t>
            </a:r>
            <a:br>
              <a:rPr lang="en-US" dirty="0" smtClean="0"/>
            </a:br>
            <a:r>
              <a:rPr lang="en-US" sz="2000" dirty="0" smtClean="0"/>
              <a:t>(details in attachment)</a:t>
            </a:r>
            <a:endParaRPr lang="en-US" sz="2000" dirty="0"/>
          </a:p>
        </p:txBody>
      </p:sp>
      <p:sp>
        <p:nvSpPr>
          <p:cNvPr id="6" name="Round Same Side Corner Rectangle 5"/>
          <p:cNvSpPr/>
          <p:nvPr/>
        </p:nvSpPr>
        <p:spPr>
          <a:xfrm>
            <a:off x="5204703" y="1577662"/>
            <a:ext cx="2177259" cy="378842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dirty="0" smtClean="0"/>
              <a:t>Fall 2017</a:t>
            </a:r>
            <a:endParaRPr lang="en-US" dirty="0"/>
          </a:p>
        </p:txBody>
      </p:sp>
      <p:sp>
        <p:nvSpPr>
          <p:cNvPr id="7" name="Round Same Side Corner Rectangle 6"/>
          <p:cNvSpPr/>
          <p:nvPr/>
        </p:nvSpPr>
        <p:spPr>
          <a:xfrm>
            <a:off x="7447547" y="1577662"/>
            <a:ext cx="2208383" cy="378842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dirty="0" smtClean="0"/>
              <a:t>Spring 2018</a:t>
            </a:r>
            <a:endParaRPr lang="en-US" dirty="0"/>
          </a:p>
        </p:txBody>
      </p:sp>
      <p:sp>
        <p:nvSpPr>
          <p:cNvPr id="8" name="Round Same Side Corner Rectangle 7"/>
          <p:cNvSpPr/>
          <p:nvPr/>
        </p:nvSpPr>
        <p:spPr>
          <a:xfrm>
            <a:off x="2967591" y="1594946"/>
            <a:ext cx="2171527" cy="3771137"/>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dirty="0">
                <a:solidFill>
                  <a:schemeClr val="bg1"/>
                </a:solidFill>
              </a:rPr>
              <a:t>Spring </a:t>
            </a:r>
            <a:r>
              <a:rPr lang="en-US" i="1" dirty="0">
                <a:solidFill>
                  <a:schemeClr val="bg1"/>
                </a:solidFill>
              </a:rPr>
              <a:t>2</a:t>
            </a:r>
            <a:r>
              <a:rPr lang="en-US" dirty="0">
                <a:solidFill>
                  <a:schemeClr val="bg1"/>
                </a:solidFill>
              </a:rPr>
              <a:t>017</a:t>
            </a:r>
          </a:p>
          <a:p>
            <a:endParaRPr lang="en-US" dirty="0"/>
          </a:p>
        </p:txBody>
      </p:sp>
      <p:sp>
        <p:nvSpPr>
          <p:cNvPr id="9" name="Round Same Side Corner Rectangle 8"/>
          <p:cNvSpPr/>
          <p:nvPr/>
        </p:nvSpPr>
        <p:spPr>
          <a:xfrm>
            <a:off x="782053" y="1594946"/>
            <a:ext cx="2119953" cy="3771137"/>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dirty="0" smtClean="0"/>
              <a:t>Fall 2016</a:t>
            </a:r>
            <a:endParaRPr lang="en-US" dirty="0"/>
          </a:p>
        </p:txBody>
      </p:sp>
      <p:sp>
        <p:nvSpPr>
          <p:cNvPr id="11" name="TextBox 10"/>
          <p:cNvSpPr txBox="1"/>
          <p:nvPr/>
        </p:nvSpPr>
        <p:spPr>
          <a:xfrm>
            <a:off x="1209051" y="2225808"/>
            <a:ext cx="1541676" cy="2215991"/>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bg1"/>
                </a:solidFill>
              </a:rPr>
              <a:t>Organize Steering Committee</a:t>
            </a:r>
          </a:p>
          <a:p>
            <a:pPr marL="285750" indent="-285750">
              <a:buFont typeface="Arial" panose="020B0604020202020204" pitchFamily="34" charset="0"/>
              <a:buChar char="•"/>
            </a:pPr>
            <a:r>
              <a:rPr lang="en-US" sz="1400" dirty="0" smtClean="0">
                <a:solidFill>
                  <a:schemeClr val="bg1"/>
                </a:solidFill>
              </a:rPr>
              <a:t>Professional Development</a:t>
            </a:r>
          </a:p>
          <a:p>
            <a:pPr marL="285750" indent="-285750">
              <a:buFont typeface="Arial" panose="020B0604020202020204" pitchFamily="34" charset="0"/>
              <a:buChar char="•"/>
            </a:pPr>
            <a:r>
              <a:rPr lang="en-US" sz="1400" dirty="0" smtClean="0">
                <a:solidFill>
                  <a:schemeClr val="bg1"/>
                </a:solidFill>
              </a:rPr>
              <a:t>Protocols for Evidence Collection and Writing</a:t>
            </a:r>
          </a:p>
          <a:p>
            <a:endParaRPr lang="en-US" sz="1200" dirty="0"/>
          </a:p>
        </p:txBody>
      </p:sp>
      <p:sp>
        <p:nvSpPr>
          <p:cNvPr id="13" name="TextBox 12"/>
          <p:cNvSpPr txBox="1"/>
          <p:nvPr/>
        </p:nvSpPr>
        <p:spPr>
          <a:xfrm>
            <a:off x="3435309" y="2201744"/>
            <a:ext cx="1696616"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1"/>
                </a:solidFill>
              </a:rPr>
              <a:t>Professional</a:t>
            </a:r>
            <a:r>
              <a:rPr lang="en-US" sz="1400" dirty="0" smtClean="0">
                <a:solidFill>
                  <a:schemeClr val="bg1"/>
                </a:solidFill>
              </a:rPr>
              <a:t> Development/Campus Wide Training</a:t>
            </a:r>
          </a:p>
          <a:p>
            <a:pPr marL="285750" indent="-285750">
              <a:buFont typeface="Arial" panose="020B0604020202020204" pitchFamily="34" charset="0"/>
              <a:buChar char="•"/>
            </a:pPr>
            <a:r>
              <a:rPr lang="en-US" sz="1400" dirty="0" smtClean="0">
                <a:solidFill>
                  <a:schemeClr val="bg1"/>
                </a:solidFill>
              </a:rPr>
              <a:t>Completion of First Drafts Standards</a:t>
            </a:r>
          </a:p>
          <a:p>
            <a:pPr marL="285750" indent="-285750">
              <a:buFont typeface="Arial" panose="020B0604020202020204" pitchFamily="34" charset="0"/>
              <a:buChar char="•"/>
            </a:pPr>
            <a:r>
              <a:rPr lang="en-US" sz="1400" dirty="0" smtClean="0">
                <a:solidFill>
                  <a:schemeClr val="bg1"/>
                </a:solidFill>
              </a:rPr>
              <a:t>Submit ACCJC </a:t>
            </a:r>
            <a:r>
              <a:rPr lang="en-US" sz="1400" dirty="0" err="1" smtClean="0">
                <a:solidFill>
                  <a:schemeClr val="bg1"/>
                </a:solidFill>
              </a:rPr>
              <a:t>Subchange</a:t>
            </a:r>
            <a:endParaRPr lang="en-US" sz="1400" dirty="0" smtClean="0">
              <a:solidFill>
                <a:schemeClr val="bg1"/>
              </a:solidFill>
            </a:endParaRPr>
          </a:p>
          <a:p>
            <a:pPr marL="285750" indent="-285750">
              <a:buFont typeface="Arial" panose="020B0604020202020204" pitchFamily="34" charset="0"/>
              <a:buChar char="•"/>
            </a:pPr>
            <a:r>
              <a:rPr lang="en-US" sz="1400" dirty="0" smtClean="0">
                <a:solidFill>
                  <a:schemeClr val="bg1"/>
                </a:solidFill>
              </a:rPr>
              <a:t>Hire One Voice Editor for Summer</a:t>
            </a:r>
            <a:endParaRPr lang="en-US" sz="1400" dirty="0">
              <a:solidFill>
                <a:schemeClr val="bg1"/>
              </a:solidFill>
            </a:endParaRPr>
          </a:p>
        </p:txBody>
      </p:sp>
      <p:sp>
        <p:nvSpPr>
          <p:cNvPr id="15" name="TextBox 14"/>
          <p:cNvSpPr txBox="1"/>
          <p:nvPr/>
        </p:nvSpPr>
        <p:spPr>
          <a:xfrm>
            <a:off x="5638431" y="2225808"/>
            <a:ext cx="1670753" cy="2677656"/>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bg1"/>
                </a:solidFill>
              </a:rPr>
              <a:t>Fall Convocation –Review Draft 1</a:t>
            </a:r>
          </a:p>
          <a:p>
            <a:pPr marL="285750" indent="-285750">
              <a:buFont typeface="Arial" panose="020B0604020202020204" pitchFamily="34" charset="0"/>
              <a:buChar char="•"/>
            </a:pPr>
            <a:r>
              <a:rPr lang="en-US" sz="1400" dirty="0" smtClean="0">
                <a:solidFill>
                  <a:schemeClr val="bg1"/>
                </a:solidFill>
              </a:rPr>
              <a:t>Complete Drafts 2 &amp; 3</a:t>
            </a:r>
          </a:p>
          <a:p>
            <a:pPr marL="285750" indent="-285750">
              <a:buFont typeface="Arial" panose="020B0604020202020204" pitchFamily="34" charset="0"/>
              <a:buChar char="•"/>
            </a:pPr>
            <a:r>
              <a:rPr lang="en-US" sz="1400" dirty="0" smtClean="0">
                <a:solidFill>
                  <a:schemeClr val="bg1"/>
                </a:solidFill>
              </a:rPr>
              <a:t>Draft Report to Chancellor Cabinet</a:t>
            </a:r>
          </a:p>
          <a:p>
            <a:pPr marL="285750" indent="-285750">
              <a:buFont typeface="Arial" panose="020B0604020202020204" pitchFamily="34" charset="0"/>
              <a:buChar char="•"/>
            </a:pPr>
            <a:r>
              <a:rPr lang="en-US" sz="1400" dirty="0" smtClean="0">
                <a:solidFill>
                  <a:schemeClr val="bg1"/>
                </a:solidFill>
              </a:rPr>
              <a:t>Establish Plans and Logistics for Visiting Team Visit</a:t>
            </a:r>
            <a:endParaRPr lang="en-US" sz="1400" dirty="0">
              <a:solidFill>
                <a:schemeClr val="bg1"/>
              </a:solidFill>
            </a:endParaRPr>
          </a:p>
        </p:txBody>
      </p:sp>
      <p:sp>
        <p:nvSpPr>
          <p:cNvPr id="16" name="TextBox 15"/>
          <p:cNvSpPr txBox="1"/>
          <p:nvPr/>
        </p:nvSpPr>
        <p:spPr>
          <a:xfrm>
            <a:off x="7886166" y="2201744"/>
            <a:ext cx="1774657"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bg1"/>
                </a:solidFill>
              </a:rPr>
              <a:t>Presentation of Draft 4 to Board of Trustees</a:t>
            </a:r>
          </a:p>
          <a:p>
            <a:pPr marL="285750" indent="-285750">
              <a:buFont typeface="Arial" panose="020B0604020202020204" pitchFamily="34" charset="0"/>
              <a:buChar char="•"/>
            </a:pPr>
            <a:r>
              <a:rPr lang="en-US" sz="1400" dirty="0" smtClean="0">
                <a:solidFill>
                  <a:schemeClr val="bg1"/>
                </a:solidFill>
              </a:rPr>
              <a:t>Campus and Community Forums (LCC/CCC/WCC) </a:t>
            </a:r>
          </a:p>
          <a:p>
            <a:pPr marL="285750" indent="-285750">
              <a:buFont typeface="Arial" panose="020B0604020202020204" pitchFamily="34" charset="0"/>
              <a:buChar char="•"/>
            </a:pPr>
            <a:r>
              <a:rPr lang="en-US" sz="1400" dirty="0" smtClean="0">
                <a:solidFill>
                  <a:schemeClr val="bg1"/>
                </a:solidFill>
              </a:rPr>
              <a:t>Incorporate Board and Community Input in Draft 5</a:t>
            </a:r>
            <a:endParaRPr lang="en-US" sz="1400" dirty="0">
              <a:solidFill>
                <a:schemeClr val="bg1"/>
              </a:solidFill>
            </a:endParaRPr>
          </a:p>
        </p:txBody>
      </p:sp>
      <p:sp>
        <p:nvSpPr>
          <p:cNvPr id="17" name="Round Same Side Corner Rectangle 16"/>
          <p:cNvSpPr/>
          <p:nvPr/>
        </p:nvSpPr>
        <p:spPr>
          <a:xfrm>
            <a:off x="9721515" y="1577662"/>
            <a:ext cx="2141621" cy="378842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US" dirty="0" smtClean="0"/>
              <a:t>Fall  2018</a:t>
            </a:r>
            <a:endParaRPr lang="en-US" dirty="0"/>
          </a:p>
        </p:txBody>
      </p:sp>
      <p:sp>
        <p:nvSpPr>
          <p:cNvPr id="19" name="TextBox 18"/>
          <p:cNvSpPr txBox="1"/>
          <p:nvPr/>
        </p:nvSpPr>
        <p:spPr>
          <a:xfrm>
            <a:off x="10150880" y="2261306"/>
            <a:ext cx="1552073" cy="1600438"/>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solidFill>
                  <a:schemeClr val="bg1"/>
                </a:solidFill>
              </a:rPr>
              <a:t>Finalize logistics for Team Visit</a:t>
            </a:r>
          </a:p>
          <a:p>
            <a:pPr marL="285750" indent="-285750">
              <a:buFont typeface="Arial" panose="020B0604020202020204" pitchFamily="34" charset="0"/>
              <a:buChar char="•"/>
            </a:pPr>
            <a:r>
              <a:rPr lang="en-US" sz="1400" dirty="0" smtClean="0">
                <a:solidFill>
                  <a:schemeClr val="bg1"/>
                </a:solidFill>
              </a:rPr>
              <a:t>Submit Final Draft to ACCJC</a:t>
            </a:r>
          </a:p>
          <a:p>
            <a:pPr marL="285750" indent="-285750">
              <a:buFont typeface="Arial" panose="020B0604020202020204" pitchFamily="34" charset="0"/>
              <a:buChar char="•"/>
            </a:pPr>
            <a:r>
              <a:rPr lang="en-US" sz="1400" dirty="0" smtClean="0">
                <a:solidFill>
                  <a:schemeClr val="bg1"/>
                </a:solidFill>
              </a:rPr>
              <a:t>Host Team Visit</a:t>
            </a:r>
            <a:endParaRPr lang="en-US" sz="1400" dirty="0">
              <a:solidFill>
                <a:schemeClr val="bg1"/>
              </a:solidFill>
            </a:endParaRPr>
          </a:p>
        </p:txBody>
      </p:sp>
      <p:pic>
        <p:nvPicPr>
          <p:cNvPr id="14" name="Picture 13"/>
          <p:cNvPicPr>
            <a:picLocks noChangeAspect="1"/>
          </p:cNvPicPr>
          <p:nvPr/>
        </p:nvPicPr>
        <p:blipFill>
          <a:blip r:embed="rId2"/>
          <a:stretch>
            <a:fillRect/>
          </a:stretch>
        </p:blipFill>
        <p:spPr>
          <a:xfrm>
            <a:off x="10315814" y="5719665"/>
            <a:ext cx="1222206" cy="676399"/>
          </a:xfrm>
          <a:prstGeom prst="rect">
            <a:avLst/>
          </a:prstGeom>
        </p:spPr>
      </p:pic>
    </p:spTree>
    <p:extLst>
      <p:ext uri="{BB962C8B-B14F-4D97-AF65-F5344CB8AC3E}">
        <p14:creationId xmlns:p14="http://schemas.microsoft.com/office/powerpoint/2010/main" val="383393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59665"/>
          </a:xfrm>
        </p:spPr>
        <p:txBody>
          <a:bodyPr/>
          <a:lstStyle/>
          <a:p>
            <a:r>
              <a:rPr lang="en-US" dirty="0" smtClean="0"/>
              <a:t>Approach/Resources</a:t>
            </a:r>
            <a:endParaRPr lang="en-US" dirty="0"/>
          </a:p>
        </p:txBody>
      </p:sp>
      <p:sp>
        <p:nvSpPr>
          <p:cNvPr id="3" name="Content Placeholder 2"/>
          <p:cNvSpPr>
            <a:spLocks noGrp="1"/>
          </p:cNvSpPr>
          <p:nvPr>
            <p:ph idx="1"/>
          </p:nvPr>
        </p:nvSpPr>
        <p:spPr>
          <a:xfrm>
            <a:off x="1371600" y="1696453"/>
            <a:ext cx="9601200" cy="4170947"/>
          </a:xfrm>
        </p:spPr>
        <p:txBody>
          <a:bodyPr>
            <a:normAutofit fontScale="92500" lnSpcReduction="20000"/>
          </a:bodyPr>
          <a:lstStyle/>
          <a:p>
            <a:r>
              <a:rPr lang="en-US" b="1" dirty="0" smtClean="0"/>
              <a:t>Collaboration with District/DSET</a:t>
            </a:r>
          </a:p>
          <a:p>
            <a:r>
              <a:rPr lang="en-US" b="1" dirty="0" smtClean="0"/>
              <a:t>Collaboration with Yuba College</a:t>
            </a:r>
          </a:p>
          <a:p>
            <a:pPr lvl="1"/>
            <a:r>
              <a:rPr lang="en-US" dirty="0" smtClean="0"/>
              <a:t>Meetings among ALOs and Faculty Co-Chairs</a:t>
            </a:r>
          </a:p>
          <a:p>
            <a:r>
              <a:rPr lang="en-US" b="1" dirty="0" smtClean="0"/>
              <a:t>Inclusive Dialogue and Participation</a:t>
            </a:r>
          </a:p>
          <a:p>
            <a:pPr lvl="1"/>
            <a:r>
              <a:rPr lang="en-US" dirty="0" smtClean="0"/>
              <a:t>Each Standard Team Must Include</a:t>
            </a:r>
          </a:p>
          <a:p>
            <a:pPr lvl="2"/>
            <a:r>
              <a:rPr lang="en-US" dirty="0" smtClean="0"/>
              <a:t>Student, Faculty and Classified</a:t>
            </a:r>
          </a:p>
          <a:p>
            <a:pPr lvl="2"/>
            <a:r>
              <a:rPr lang="en-US" dirty="0" smtClean="0"/>
              <a:t>Seek DSET Input for District Processes Implied in Standards</a:t>
            </a:r>
            <a:endParaRPr lang="en-US" dirty="0"/>
          </a:p>
          <a:p>
            <a:r>
              <a:rPr lang="en-US" b="1" dirty="0"/>
              <a:t>Training &amp; Professional Development</a:t>
            </a:r>
          </a:p>
          <a:p>
            <a:pPr lvl="2"/>
            <a:r>
              <a:rPr lang="en-US" dirty="0"/>
              <a:t>ASCCC Accreditation Institute – 10 Admin/Faculty/Staff  February 17/18</a:t>
            </a:r>
          </a:p>
          <a:p>
            <a:pPr lvl="2"/>
            <a:r>
              <a:rPr lang="en-US" dirty="0" smtClean="0"/>
              <a:t>All </a:t>
            </a:r>
            <a:r>
              <a:rPr lang="en-US" dirty="0"/>
              <a:t>Campus Training on March </a:t>
            </a:r>
            <a:r>
              <a:rPr lang="en-US" dirty="0" smtClean="0"/>
              <a:t>17</a:t>
            </a:r>
            <a:r>
              <a:rPr lang="en-US" baseline="30000" dirty="0" smtClean="0"/>
              <a:t>th</a:t>
            </a:r>
          </a:p>
          <a:p>
            <a:pPr lvl="2"/>
            <a:r>
              <a:rPr lang="en-US" dirty="0"/>
              <a:t>ACCJC ALO Training – </a:t>
            </a:r>
            <a:r>
              <a:rPr lang="en-US" dirty="0" smtClean="0"/>
              <a:t>April</a:t>
            </a:r>
          </a:p>
          <a:p>
            <a:pPr lvl="2"/>
            <a:r>
              <a:rPr lang="en-US" dirty="0" smtClean="0"/>
              <a:t>Increase ASC or Faculty Participation on Visiting Teams</a:t>
            </a:r>
          </a:p>
          <a:p>
            <a:pPr lvl="3"/>
            <a:r>
              <a:rPr lang="en-US" dirty="0" smtClean="0"/>
              <a:t>6 members on teams in 2016/2017</a:t>
            </a:r>
          </a:p>
          <a:p>
            <a:pPr lvl="2"/>
            <a:endParaRPr lang="en-US" dirty="0"/>
          </a:p>
        </p:txBody>
      </p:sp>
      <p:pic>
        <p:nvPicPr>
          <p:cNvPr id="4" name="Picture 3"/>
          <p:cNvPicPr>
            <a:picLocks noChangeAspect="1"/>
          </p:cNvPicPr>
          <p:nvPr/>
        </p:nvPicPr>
        <p:blipFill>
          <a:blip r:embed="rId2"/>
          <a:stretch>
            <a:fillRect/>
          </a:stretch>
        </p:blipFill>
        <p:spPr>
          <a:xfrm>
            <a:off x="10360099" y="5713526"/>
            <a:ext cx="1225402" cy="676715"/>
          </a:xfrm>
          <a:prstGeom prst="rect">
            <a:avLst/>
          </a:prstGeom>
        </p:spPr>
      </p:pic>
    </p:spTree>
    <p:extLst>
      <p:ext uri="{BB962C8B-B14F-4D97-AF65-F5344CB8AC3E}">
        <p14:creationId xmlns:p14="http://schemas.microsoft.com/office/powerpoint/2010/main" val="369143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Approach/Resources</a:t>
            </a:r>
            <a:endParaRPr lang="en-US" dirty="0"/>
          </a:p>
        </p:txBody>
      </p:sp>
      <p:sp>
        <p:nvSpPr>
          <p:cNvPr id="3" name="Content Placeholder 2"/>
          <p:cNvSpPr>
            <a:spLocks noGrp="1"/>
          </p:cNvSpPr>
          <p:nvPr>
            <p:ph idx="1"/>
          </p:nvPr>
        </p:nvSpPr>
        <p:spPr>
          <a:xfrm>
            <a:off x="1371600" y="1604865"/>
            <a:ext cx="9601200" cy="4789495"/>
          </a:xfrm>
        </p:spPr>
        <p:txBody>
          <a:bodyPr>
            <a:normAutofit/>
          </a:bodyPr>
          <a:lstStyle/>
          <a:p>
            <a:r>
              <a:rPr lang="en-US" b="1" dirty="0" smtClean="0"/>
              <a:t>ASC </a:t>
            </a:r>
            <a:r>
              <a:rPr lang="en-US" b="1" dirty="0" smtClean="0"/>
              <a:t>Meetings on 2</a:t>
            </a:r>
            <a:r>
              <a:rPr lang="en-US" b="1" baseline="30000" dirty="0" smtClean="0"/>
              <a:t>nd</a:t>
            </a:r>
            <a:r>
              <a:rPr lang="en-US" b="1" dirty="0" smtClean="0"/>
              <a:t> &amp; 4</a:t>
            </a:r>
            <a:r>
              <a:rPr lang="en-US" b="1" baseline="30000" dirty="0" smtClean="0"/>
              <a:t>th</a:t>
            </a:r>
            <a:r>
              <a:rPr lang="en-US" b="1" dirty="0" smtClean="0"/>
              <a:t> Thursdays</a:t>
            </a:r>
          </a:p>
          <a:p>
            <a:r>
              <a:rPr lang="en-US" b="1" dirty="0" smtClean="0"/>
              <a:t>Template Developed to Guide Writing Teams</a:t>
            </a:r>
          </a:p>
          <a:p>
            <a:r>
              <a:rPr lang="en-US" b="1" dirty="0" smtClean="0"/>
              <a:t>Regular and Substantive Information and Awareness</a:t>
            </a:r>
          </a:p>
          <a:p>
            <a:pPr lvl="1"/>
            <a:r>
              <a:rPr lang="en-US" b="1" dirty="0" smtClean="0"/>
              <a:t>Accreditation a Standing Agenda Topic for all Governance Committees</a:t>
            </a:r>
          </a:p>
          <a:p>
            <a:pPr lvl="1"/>
            <a:r>
              <a:rPr lang="en-US" dirty="0" smtClean="0"/>
              <a:t>Bi-Monthly Newsletter</a:t>
            </a:r>
          </a:p>
          <a:p>
            <a:pPr lvl="1"/>
            <a:r>
              <a:rPr lang="en-US" dirty="0" smtClean="0"/>
              <a:t>Website</a:t>
            </a:r>
          </a:p>
          <a:p>
            <a:pPr lvl="1"/>
            <a:r>
              <a:rPr lang="en-US" dirty="0" smtClean="0"/>
              <a:t>Encourage Participation/Input from all Stakeholders</a:t>
            </a:r>
            <a:endParaRPr lang="en-US" dirty="0"/>
          </a:p>
        </p:txBody>
      </p:sp>
      <p:pic>
        <p:nvPicPr>
          <p:cNvPr id="4" name="Picture 3"/>
          <p:cNvPicPr>
            <a:picLocks noChangeAspect="1"/>
          </p:cNvPicPr>
          <p:nvPr/>
        </p:nvPicPr>
        <p:blipFill>
          <a:blip r:embed="rId2"/>
          <a:stretch>
            <a:fillRect/>
          </a:stretch>
        </p:blipFill>
        <p:spPr>
          <a:xfrm>
            <a:off x="10360099" y="5713526"/>
            <a:ext cx="1225402" cy="676715"/>
          </a:xfrm>
          <a:prstGeom prst="rect">
            <a:avLst/>
          </a:prstGeom>
        </p:spPr>
      </p:pic>
    </p:spTree>
    <p:extLst>
      <p:ext uri="{BB962C8B-B14F-4D97-AF65-F5344CB8AC3E}">
        <p14:creationId xmlns:p14="http://schemas.microsoft.com/office/powerpoint/2010/main" val="1797588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3"/>
          <p:cNvPicPr>
            <a:picLocks noChangeAspect="1"/>
          </p:cNvPicPr>
          <p:nvPr/>
        </p:nvPicPr>
        <p:blipFill>
          <a:blip r:embed="rId2"/>
          <a:stretch>
            <a:fillRect/>
          </a:stretch>
        </p:blipFill>
        <p:spPr>
          <a:xfrm>
            <a:off x="10360099" y="5713526"/>
            <a:ext cx="1225402" cy="676715"/>
          </a:xfrm>
          <a:prstGeom prst="rect">
            <a:avLst/>
          </a:prstGeom>
        </p:spPr>
      </p:pic>
    </p:spTree>
    <p:extLst>
      <p:ext uri="{BB962C8B-B14F-4D97-AF65-F5344CB8AC3E}">
        <p14:creationId xmlns:p14="http://schemas.microsoft.com/office/powerpoint/2010/main" val="209674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ustom 2">
      <a:dk1>
        <a:sysClr val="windowText" lastClr="000000"/>
      </a:dk1>
      <a:lt1>
        <a:sysClr val="window" lastClr="FFFFFF"/>
      </a:lt1>
      <a:dk2>
        <a:srgbClr val="3F762A"/>
      </a:dk2>
      <a:lt2>
        <a:srgbClr val="E3DED1"/>
      </a:lt2>
      <a:accent1>
        <a:srgbClr val="2F581F"/>
      </a:accent1>
      <a:accent2>
        <a:srgbClr val="8AB833"/>
      </a:accent2>
      <a:accent3>
        <a:srgbClr val="C0CF3A"/>
      </a:accent3>
      <a:accent4>
        <a:srgbClr val="029676"/>
      </a:accent4>
      <a:accent5>
        <a:srgbClr val="8AB833"/>
      </a:accent5>
      <a:accent6>
        <a:srgbClr val="3F762A"/>
      </a:accent6>
      <a:hlink>
        <a:srgbClr val="6B9F25"/>
      </a:hlink>
      <a:folHlink>
        <a:srgbClr val="BA690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2899</TotalTime>
  <Words>537</Words>
  <Application>Microsoft Office PowerPoint</Application>
  <PresentationFormat>Widescreen</PresentationFormat>
  <Paragraphs>128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Franklin Gothic Book</vt:lpstr>
      <vt:lpstr>Wingdings</vt:lpstr>
      <vt:lpstr>Crop</vt:lpstr>
      <vt:lpstr> Accreditation update</vt:lpstr>
      <vt:lpstr>Accreditation Leads &amp; Standards Chairs</vt:lpstr>
      <vt:lpstr>Structure At WCC</vt:lpstr>
      <vt:lpstr>Accreditation Steering Committee</vt:lpstr>
      <vt:lpstr>Guided by College Council’s Operating Agreement</vt:lpstr>
      <vt:lpstr>Deliverables and Timelines (details in attachment)</vt:lpstr>
      <vt:lpstr>Approach/Resources</vt:lpstr>
      <vt:lpstr>Approach/Resources</vt:lpstr>
      <vt:lpstr>QUESTIONS???????</vt:lpstr>
    </vt:vector>
  </TitlesOfParts>
  <Company>Yuba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of Accreditation</dc:title>
  <dc:creator>Jennifer Gibson</dc:creator>
  <cp:lastModifiedBy>Jennifer Gibson</cp:lastModifiedBy>
  <cp:revision>43</cp:revision>
  <dcterms:created xsi:type="dcterms:W3CDTF">2017-01-31T19:25:04Z</dcterms:created>
  <dcterms:modified xsi:type="dcterms:W3CDTF">2017-03-01T21:11:33Z</dcterms:modified>
</cp:coreProperties>
</file>